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drawings/drawing3.xml" ContentType="application/vnd.openxmlformats-officedocument.drawingml.chartshapes+xml"/>
  <Override PartName="/ppt/charts/chart6.xml" ContentType="application/vnd.openxmlformats-officedocument.drawingml.chart+xml"/>
  <Override PartName="/ppt/charts/chart7.xml" ContentType="application/vnd.openxmlformats-officedocument.drawingml.chart+xml"/>
  <Override PartName="/ppt/drawings/drawing4.xml" ContentType="application/vnd.openxmlformats-officedocument.drawingml.chartshapes+xml"/>
  <Override PartName="/ppt/charts/chart8.xml" ContentType="application/vnd.openxmlformats-officedocument.drawingml.chart+xml"/>
  <Override PartName="/ppt/charts/chart9.xml" ContentType="application/vnd.openxmlformats-officedocument.drawingml.chart+xml"/>
  <Override PartName="/ppt/drawings/drawing5.xml" ContentType="application/vnd.openxmlformats-officedocument.drawingml.chartshapes+xml"/>
  <Override PartName="/ppt/charts/chart10.xml" ContentType="application/vnd.openxmlformats-officedocument.drawingml.chart+xml"/>
  <Override PartName="/ppt/charts/chart1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164" r:id="rId1"/>
  </p:sldMasterIdLst>
  <p:notesMasterIdLst>
    <p:notesMasterId r:id="rId39"/>
  </p:notesMasterIdLst>
  <p:sldIdLst>
    <p:sldId id="256" r:id="rId2"/>
    <p:sldId id="257" r:id="rId3"/>
    <p:sldId id="258" r:id="rId4"/>
    <p:sldId id="265" r:id="rId5"/>
    <p:sldId id="266" r:id="rId6"/>
    <p:sldId id="299" r:id="rId7"/>
    <p:sldId id="300" r:id="rId8"/>
    <p:sldId id="301" r:id="rId9"/>
    <p:sldId id="302" r:id="rId10"/>
    <p:sldId id="303" r:id="rId11"/>
    <p:sldId id="304" r:id="rId12"/>
    <p:sldId id="305" r:id="rId13"/>
    <p:sldId id="306" r:id="rId14"/>
    <p:sldId id="307" r:id="rId15"/>
    <p:sldId id="267" r:id="rId16"/>
    <p:sldId id="268" r:id="rId17"/>
    <p:sldId id="269" r:id="rId18"/>
    <p:sldId id="270" r:id="rId19"/>
    <p:sldId id="298" r:id="rId20"/>
    <p:sldId id="272"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IN"/>
            </a:pPr>
            <a:r>
              <a:rPr lang="en-IN" dirty="0" smtClean="0"/>
              <a:t>CONGESTION </a:t>
            </a:r>
            <a:r>
              <a:rPr lang="en-IN" dirty="0"/>
              <a:t>INDEX</a:t>
            </a:r>
          </a:p>
        </c:rich>
      </c:tx>
      <c:layout/>
      <c:overlay val="0"/>
    </c:title>
    <c:autoTitleDeleted val="0"/>
    <c:plotArea>
      <c:layout/>
      <c:barChart>
        <c:barDir val="col"/>
        <c:grouping val="stacked"/>
        <c:varyColors val="0"/>
        <c:ser>
          <c:idx val="0"/>
          <c:order val="0"/>
          <c:tx>
            <c:strRef>
              <c:f>Sheet1!$B$1</c:f>
              <c:strCache>
                <c:ptCount val="1"/>
                <c:pt idx="0">
                  <c:v>CONJESTION INDEX</c:v>
                </c:pt>
              </c:strCache>
            </c:strRef>
          </c:tx>
          <c:invertIfNegative val="0"/>
          <c:cat>
            <c:strRef>
              <c:f>Sheet1!$A$2:$A$5</c:f>
              <c:strCache>
                <c:ptCount val="2"/>
                <c:pt idx="0">
                  <c:v>ZONE 1</c:v>
                </c:pt>
                <c:pt idx="1">
                  <c:v>ZONE 2</c:v>
                </c:pt>
              </c:strCache>
            </c:strRef>
          </c:cat>
          <c:val>
            <c:numRef>
              <c:f>Sheet1!$B$2:$B$5</c:f>
              <c:numCache>
                <c:formatCode>General</c:formatCode>
                <c:ptCount val="4"/>
                <c:pt idx="0">
                  <c:v>0.55000000000000004</c:v>
                </c:pt>
                <c:pt idx="1">
                  <c:v>0.45</c:v>
                </c:pt>
              </c:numCache>
            </c:numRef>
          </c:val>
          <c:extLst xmlns:c16r2="http://schemas.microsoft.com/office/drawing/2015/06/chart">
            <c:ext xmlns:c16="http://schemas.microsoft.com/office/drawing/2014/chart" uri="{C3380CC4-5D6E-409C-BE32-E72D297353CC}">
              <c16:uniqueId val="{00000000-4F7E-448E-A533-CBA6AB1D54FA}"/>
            </c:ext>
          </c:extLst>
        </c:ser>
        <c:dLbls>
          <c:showLegendKey val="0"/>
          <c:showVal val="0"/>
          <c:showCatName val="0"/>
          <c:showSerName val="0"/>
          <c:showPercent val="0"/>
          <c:showBubbleSize val="0"/>
        </c:dLbls>
        <c:gapWidth val="150"/>
        <c:overlap val="100"/>
        <c:axId val="174552192"/>
        <c:axId val="174554496"/>
      </c:barChart>
      <c:catAx>
        <c:axId val="174552192"/>
        <c:scaling>
          <c:orientation val="minMax"/>
        </c:scaling>
        <c:delete val="0"/>
        <c:axPos val="b"/>
        <c:numFmt formatCode="@" sourceLinked="0"/>
        <c:majorTickMark val="out"/>
        <c:minorTickMark val="none"/>
        <c:tickLblPos val="nextTo"/>
        <c:txPr>
          <a:bodyPr/>
          <a:lstStyle/>
          <a:p>
            <a:pPr>
              <a:defRPr lang="en-IN"/>
            </a:pPr>
            <a:endParaRPr lang="en-US"/>
          </a:p>
        </c:txPr>
        <c:crossAx val="174554496"/>
        <c:crosses val="autoZero"/>
        <c:auto val="1"/>
        <c:lblAlgn val="ctr"/>
        <c:lblOffset val="100"/>
        <c:noMultiLvlLbl val="0"/>
      </c:catAx>
      <c:valAx>
        <c:axId val="174554496"/>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74552192"/>
        <c:crosses val="autoZero"/>
        <c:crossBetween val="between"/>
      </c:valAx>
    </c:plotArea>
    <c:legend>
      <c:legendPos val="r"/>
      <c:layout/>
      <c:overlay val="0"/>
      <c:txPr>
        <a:bodyPr/>
        <a:lstStyle/>
        <a:p>
          <a:pPr>
            <a:defRPr lang="en-IN"/>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IDEAL</c:v>
                </c:pt>
                <c:pt idx="1">
                  <c:v>NON IDEAL</c:v>
                </c:pt>
              </c:strCache>
            </c:strRef>
          </c:cat>
          <c:val>
            <c:numRef>
              <c:f>Sheet1!$B$2:$B$3</c:f>
              <c:numCache>
                <c:formatCode>General</c:formatCode>
                <c:ptCount val="2"/>
                <c:pt idx="0">
                  <c:v>8.5</c:v>
                </c:pt>
                <c:pt idx="1">
                  <c:v>6</c:v>
                </c:pt>
              </c:numCache>
            </c:numRef>
          </c:val>
          <c:extLst xmlns:c16r2="http://schemas.microsoft.com/office/drawing/2015/06/chart">
            <c:ext xmlns:c16="http://schemas.microsoft.com/office/drawing/2014/chart" uri="{C3380CC4-5D6E-409C-BE32-E72D297353CC}">
              <c16:uniqueId val="{00000000-0344-47DD-B422-0D248311F367}"/>
            </c:ext>
          </c:extLst>
        </c:ser>
        <c:dLbls>
          <c:showLegendKey val="0"/>
          <c:showVal val="0"/>
          <c:showCatName val="0"/>
          <c:showSerName val="0"/>
          <c:showPercent val="0"/>
          <c:showBubbleSize val="0"/>
        </c:dLbls>
        <c:gapWidth val="150"/>
        <c:overlap val="100"/>
        <c:axId val="122661504"/>
        <c:axId val="122671488"/>
      </c:barChart>
      <c:catAx>
        <c:axId val="12266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671488"/>
        <c:crosses val="autoZero"/>
        <c:auto val="1"/>
        <c:lblAlgn val="ctr"/>
        <c:lblOffset val="100"/>
        <c:noMultiLvlLbl val="0"/>
      </c:catAx>
      <c:valAx>
        <c:axId val="122671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6615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IDEAL</c:v>
                </c:pt>
                <c:pt idx="1">
                  <c:v>NON IDEAL</c:v>
                </c:pt>
              </c:strCache>
            </c:strRef>
          </c:cat>
          <c:val>
            <c:numRef>
              <c:f>Sheet1!$B$2:$B$3</c:f>
              <c:numCache>
                <c:formatCode>General</c:formatCode>
                <c:ptCount val="2"/>
                <c:pt idx="0">
                  <c:v>8</c:v>
                </c:pt>
                <c:pt idx="1">
                  <c:v>2.5</c:v>
                </c:pt>
              </c:numCache>
            </c:numRef>
          </c:val>
          <c:extLst xmlns:c16r2="http://schemas.microsoft.com/office/drawing/2015/06/chart">
            <c:ext xmlns:c16="http://schemas.microsoft.com/office/drawing/2014/chart" uri="{C3380CC4-5D6E-409C-BE32-E72D297353CC}">
              <c16:uniqueId val="{00000000-BBEB-4F15-A49A-C0E34099E408}"/>
            </c:ext>
          </c:extLst>
        </c:ser>
        <c:dLbls>
          <c:showLegendKey val="0"/>
          <c:showVal val="0"/>
          <c:showCatName val="0"/>
          <c:showSerName val="0"/>
          <c:showPercent val="0"/>
          <c:showBubbleSize val="0"/>
        </c:dLbls>
        <c:gapWidth val="150"/>
        <c:overlap val="100"/>
        <c:axId val="122685696"/>
        <c:axId val="122716160"/>
      </c:barChart>
      <c:catAx>
        <c:axId val="122685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716160"/>
        <c:crosses val="autoZero"/>
        <c:auto val="1"/>
        <c:lblAlgn val="ctr"/>
        <c:lblOffset val="100"/>
        <c:noMultiLvlLbl val="0"/>
      </c:catAx>
      <c:valAx>
        <c:axId val="122716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6856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lang="en-IN"/>
          </a:pPr>
          <a:endParaRPr lang="en-US"/>
        </a:p>
      </c:txPr>
    </c:title>
    <c:autoTitleDeleted val="0"/>
    <c:plotArea>
      <c:layout/>
      <c:scatterChart>
        <c:scatterStyle val="smoothMarker"/>
        <c:varyColors val="0"/>
        <c:ser>
          <c:idx val="0"/>
          <c:order val="0"/>
          <c:tx>
            <c:strRef>
              <c:f>Sheet1!$B$1</c:f>
              <c:strCache>
                <c:ptCount val="1"/>
                <c:pt idx="0">
                  <c:v>Speed flow</c:v>
                </c:pt>
              </c:strCache>
            </c:strRef>
          </c:tx>
          <c:xVal>
            <c:numRef>
              <c:f>Sheet1!$A$2:$A$4</c:f>
              <c:numCache>
                <c:formatCode>General</c:formatCode>
                <c:ptCount val="3"/>
                <c:pt idx="0">
                  <c:v>7</c:v>
                </c:pt>
                <c:pt idx="1">
                  <c:v>56</c:v>
                </c:pt>
                <c:pt idx="2">
                  <c:v>12</c:v>
                </c:pt>
              </c:numCache>
            </c:numRef>
          </c:xVal>
          <c:yVal>
            <c:numRef>
              <c:f>Sheet1!$B$2:$B$4</c:f>
              <c:numCache>
                <c:formatCode>General</c:formatCode>
                <c:ptCount val="3"/>
                <c:pt idx="0">
                  <c:v>2.5</c:v>
                </c:pt>
                <c:pt idx="1">
                  <c:v>7.5</c:v>
                </c:pt>
                <c:pt idx="2">
                  <c:v>12.5</c:v>
                </c:pt>
              </c:numCache>
            </c:numRef>
          </c:yVal>
          <c:smooth val="1"/>
          <c:extLst xmlns:c16r2="http://schemas.microsoft.com/office/drawing/2015/06/chart">
            <c:ext xmlns:c16="http://schemas.microsoft.com/office/drawing/2014/chart" uri="{C3380CC4-5D6E-409C-BE32-E72D297353CC}">
              <c16:uniqueId val="{00000000-C9CC-4982-A800-D539C0672381}"/>
            </c:ext>
          </c:extLst>
        </c:ser>
        <c:dLbls>
          <c:showLegendKey val="0"/>
          <c:showVal val="0"/>
          <c:showCatName val="0"/>
          <c:showSerName val="0"/>
          <c:showPercent val="0"/>
          <c:showBubbleSize val="0"/>
        </c:dLbls>
        <c:axId val="121168256"/>
        <c:axId val="121169792"/>
      </c:scatterChart>
      <c:valAx>
        <c:axId val="121168256"/>
        <c:scaling>
          <c:orientation val="minMax"/>
        </c:scaling>
        <c:delete val="0"/>
        <c:axPos val="b"/>
        <c:numFmt formatCode="General" sourceLinked="1"/>
        <c:majorTickMark val="out"/>
        <c:minorTickMark val="none"/>
        <c:tickLblPos val="nextTo"/>
        <c:txPr>
          <a:bodyPr/>
          <a:lstStyle/>
          <a:p>
            <a:pPr>
              <a:defRPr lang="en-IN"/>
            </a:pPr>
            <a:endParaRPr lang="en-US"/>
          </a:p>
        </c:txPr>
        <c:crossAx val="121169792"/>
        <c:crosses val="autoZero"/>
        <c:crossBetween val="midCat"/>
      </c:valAx>
      <c:valAx>
        <c:axId val="121169792"/>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21168256"/>
        <c:crosses val="autoZero"/>
        <c:crossBetween val="midCat"/>
      </c:valAx>
    </c:plotArea>
    <c:legend>
      <c:legendPos val="r"/>
      <c:layout/>
      <c:overlay val="0"/>
      <c:txPr>
        <a:bodyPr/>
        <a:lstStyle/>
        <a:p>
          <a:pPr>
            <a:defRPr lang="en-IN"/>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lang="en-IN"/>
          </a:pPr>
          <a:endParaRPr lang="en-US"/>
        </a:p>
      </c:txPr>
    </c:title>
    <c:autoTitleDeleted val="0"/>
    <c:plotArea>
      <c:layout/>
      <c:scatterChart>
        <c:scatterStyle val="smoothMarker"/>
        <c:varyColors val="0"/>
        <c:ser>
          <c:idx val="0"/>
          <c:order val="0"/>
          <c:tx>
            <c:strRef>
              <c:f>Sheet1!$B$1</c:f>
              <c:strCache>
                <c:ptCount val="1"/>
                <c:pt idx="0">
                  <c:v>Modal speed</c:v>
                </c:pt>
              </c:strCache>
            </c:strRef>
          </c:tx>
          <c:xVal>
            <c:numRef>
              <c:f>Sheet1!$A$2:$A$4</c:f>
              <c:numCache>
                <c:formatCode>General</c:formatCode>
                <c:ptCount val="3"/>
                <c:pt idx="0">
                  <c:v>2.5</c:v>
                </c:pt>
                <c:pt idx="1">
                  <c:v>7.5</c:v>
                </c:pt>
                <c:pt idx="2">
                  <c:v>12.5</c:v>
                </c:pt>
              </c:numCache>
            </c:numRef>
          </c:xVal>
          <c:yVal>
            <c:numRef>
              <c:f>Sheet1!$B$2:$B$4</c:f>
              <c:numCache>
                <c:formatCode>General</c:formatCode>
                <c:ptCount val="3"/>
                <c:pt idx="0">
                  <c:v>7</c:v>
                </c:pt>
                <c:pt idx="1">
                  <c:v>56</c:v>
                </c:pt>
                <c:pt idx="2">
                  <c:v>12</c:v>
                </c:pt>
              </c:numCache>
            </c:numRef>
          </c:yVal>
          <c:smooth val="1"/>
          <c:extLst xmlns:c16r2="http://schemas.microsoft.com/office/drawing/2015/06/chart">
            <c:ext xmlns:c16="http://schemas.microsoft.com/office/drawing/2014/chart" uri="{C3380CC4-5D6E-409C-BE32-E72D297353CC}">
              <c16:uniqueId val="{00000000-CD5D-4AEF-A137-5809135CCF0A}"/>
            </c:ext>
          </c:extLst>
        </c:ser>
        <c:dLbls>
          <c:showLegendKey val="0"/>
          <c:showVal val="0"/>
          <c:showCatName val="0"/>
          <c:showSerName val="0"/>
          <c:showPercent val="0"/>
          <c:showBubbleSize val="0"/>
        </c:dLbls>
        <c:axId val="121764864"/>
        <c:axId val="121660160"/>
      </c:scatterChart>
      <c:valAx>
        <c:axId val="121764864"/>
        <c:scaling>
          <c:orientation val="minMax"/>
        </c:scaling>
        <c:delete val="0"/>
        <c:axPos val="b"/>
        <c:numFmt formatCode="General" sourceLinked="1"/>
        <c:majorTickMark val="out"/>
        <c:minorTickMark val="none"/>
        <c:tickLblPos val="nextTo"/>
        <c:txPr>
          <a:bodyPr/>
          <a:lstStyle/>
          <a:p>
            <a:pPr>
              <a:defRPr lang="en-IN"/>
            </a:pPr>
            <a:endParaRPr lang="en-US"/>
          </a:p>
        </c:txPr>
        <c:crossAx val="121660160"/>
        <c:crosses val="autoZero"/>
        <c:crossBetween val="midCat"/>
      </c:valAx>
      <c:valAx>
        <c:axId val="121660160"/>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21764864"/>
        <c:crosses val="autoZero"/>
        <c:crossBetween val="midCat"/>
      </c:valAx>
    </c:plotArea>
    <c:legend>
      <c:legendPos val="r"/>
      <c:layout/>
      <c:overlay val="0"/>
      <c:txPr>
        <a:bodyPr/>
        <a:lstStyle/>
        <a:p>
          <a:pPr>
            <a:defRPr lang="en-IN"/>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lang="en-IN"/>
          </a:pPr>
          <a:endParaRPr lang="en-US"/>
        </a:p>
      </c:txPr>
    </c:title>
    <c:autoTitleDeleted val="0"/>
    <c:plotArea>
      <c:layout/>
      <c:scatterChart>
        <c:scatterStyle val="smoothMarker"/>
        <c:varyColors val="0"/>
        <c:ser>
          <c:idx val="0"/>
          <c:order val="0"/>
          <c:tx>
            <c:strRef>
              <c:f>Sheet1!$B$1</c:f>
              <c:strCache>
                <c:ptCount val="1"/>
                <c:pt idx="0">
                  <c:v>speed flow</c:v>
                </c:pt>
              </c:strCache>
            </c:strRef>
          </c:tx>
          <c:xVal>
            <c:numRef>
              <c:f>Sheet1!$A$2:$A$4</c:f>
              <c:numCache>
                <c:formatCode>General</c:formatCode>
                <c:ptCount val="3"/>
                <c:pt idx="0">
                  <c:v>4</c:v>
                </c:pt>
                <c:pt idx="1">
                  <c:v>25</c:v>
                </c:pt>
                <c:pt idx="2">
                  <c:v>3</c:v>
                </c:pt>
              </c:numCache>
            </c:numRef>
          </c:xVal>
          <c:yVal>
            <c:numRef>
              <c:f>Sheet1!$B$2:$B$4</c:f>
              <c:numCache>
                <c:formatCode>General</c:formatCode>
                <c:ptCount val="3"/>
                <c:pt idx="0">
                  <c:v>3</c:v>
                </c:pt>
                <c:pt idx="1">
                  <c:v>8</c:v>
                </c:pt>
                <c:pt idx="2">
                  <c:v>13</c:v>
                </c:pt>
              </c:numCache>
            </c:numRef>
          </c:yVal>
          <c:smooth val="1"/>
          <c:extLst xmlns:c16r2="http://schemas.microsoft.com/office/drawing/2015/06/chart">
            <c:ext xmlns:c16="http://schemas.microsoft.com/office/drawing/2014/chart" uri="{C3380CC4-5D6E-409C-BE32-E72D297353CC}">
              <c16:uniqueId val="{00000000-18D4-4806-9EC7-FDAED79A89BD}"/>
            </c:ext>
          </c:extLst>
        </c:ser>
        <c:dLbls>
          <c:showLegendKey val="0"/>
          <c:showVal val="0"/>
          <c:showCatName val="0"/>
          <c:showSerName val="0"/>
          <c:showPercent val="0"/>
          <c:showBubbleSize val="0"/>
        </c:dLbls>
        <c:axId val="122225792"/>
        <c:axId val="122227328"/>
      </c:scatterChart>
      <c:valAx>
        <c:axId val="122225792"/>
        <c:scaling>
          <c:orientation val="minMax"/>
        </c:scaling>
        <c:delete val="0"/>
        <c:axPos val="b"/>
        <c:numFmt formatCode="General" sourceLinked="1"/>
        <c:majorTickMark val="out"/>
        <c:minorTickMark val="none"/>
        <c:tickLblPos val="nextTo"/>
        <c:txPr>
          <a:bodyPr/>
          <a:lstStyle/>
          <a:p>
            <a:pPr>
              <a:defRPr lang="en-IN"/>
            </a:pPr>
            <a:endParaRPr lang="en-US"/>
          </a:p>
        </c:txPr>
        <c:crossAx val="122227328"/>
        <c:crosses val="autoZero"/>
        <c:crossBetween val="midCat"/>
      </c:valAx>
      <c:valAx>
        <c:axId val="122227328"/>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22225792"/>
        <c:crosses val="autoZero"/>
        <c:crossBetween val="midCat"/>
      </c:valAx>
    </c:plotArea>
    <c:legend>
      <c:legendPos val="r"/>
      <c:layout/>
      <c:overlay val="0"/>
      <c:txPr>
        <a:bodyPr/>
        <a:lstStyle/>
        <a:p>
          <a:pPr>
            <a:defRPr lang="en-IN"/>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lang="en-IN"/>
          </a:pPr>
          <a:endParaRPr lang="en-US"/>
        </a:p>
      </c:txPr>
    </c:title>
    <c:autoTitleDeleted val="0"/>
    <c:plotArea>
      <c:layout/>
      <c:scatterChart>
        <c:scatterStyle val="smoothMarker"/>
        <c:varyColors val="0"/>
        <c:ser>
          <c:idx val="0"/>
          <c:order val="0"/>
          <c:tx>
            <c:strRef>
              <c:f>Sheet1!$B$1</c:f>
              <c:strCache>
                <c:ptCount val="1"/>
                <c:pt idx="0">
                  <c:v>Modal speed</c:v>
                </c:pt>
              </c:strCache>
            </c:strRef>
          </c:tx>
          <c:xVal>
            <c:numRef>
              <c:f>Sheet1!$A$2:$A$4</c:f>
              <c:numCache>
                <c:formatCode>General</c:formatCode>
                <c:ptCount val="3"/>
                <c:pt idx="0">
                  <c:v>3</c:v>
                </c:pt>
                <c:pt idx="1">
                  <c:v>8</c:v>
                </c:pt>
                <c:pt idx="2">
                  <c:v>13</c:v>
                </c:pt>
              </c:numCache>
            </c:numRef>
          </c:xVal>
          <c:yVal>
            <c:numRef>
              <c:f>Sheet1!$B$2:$B$4</c:f>
              <c:numCache>
                <c:formatCode>General</c:formatCode>
                <c:ptCount val="3"/>
                <c:pt idx="0">
                  <c:v>12.5</c:v>
                </c:pt>
                <c:pt idx="1">
                  <c:v>78.13</c:v>
                </c:pt>
                <c:pt idx="2">
                  <c:v>9.3500000000000014</c:v>
                </c:pt>
              </c:numCache>
            </c:numRef>
          </c:yVal>
          <c:smooth val="1"/>
          <c:extLst xmlns:c16r2="http://schemas.microsoft.com/office/drawing/2015/06/chart">
            <c:ext xmlns:c16="http://schemas.microsoft.com/office/drawing/2014/chart" uri="{C3380CC4-5D6E-409C-BE32-E72D297353CC}">
              <c16:uniqueId val="{00000000-F30E-4375-A140-D01D662AFA3B}"/>
            </c:ext>
          </c:extLst>
        </c:ser>
        <c:dLbls>
          <c:showLegendKey val="0"/>
          <c:showVal val="0"/>
          <c:showCatName val="0"/>
          <c:showSerName val="0"/>
          <c:showPercent val="0"/>
          <c:showBubbleSize val="0"/>
        </c:dLbls>
        <c:axId val="122262272"/>
        <c:axId val="122263808"/>
      </c:scatterChart>
      <c:valAx>
        <c:axId val="122262272"/>
        <c:scaling>
          <c:orientation val="minMax"/>
        </c:scaling>
        <c:delete val="0"/>
        <c:axPos val="b"/>
        <c:numFmt formatCode="General" sourceLinked="1"/>
        <c:majorTickMark val="out"/>
        <c:minorTickMark val="none"/>
        <c:tickLblPos val="nextTo"/>
        <c:txPr>
          <a:bodyPr/>
          <a:lstStyle/>
          <a:p>
            <a:pPr>
              <a:defRPr lang="en-IN"/>
            </a:pPr>
            <a:endParaRPr lang="en-US"/>
          </a:p>
        </c:txPr>
        <c:crossAx val="122263808"/>
        <c:crosses val="autoZero"/>
        <c:crossBetween val="midCat"/>
      </c:valAx>
      <c:valAx>
        <c:axId val="122263808"/>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22262272"/>
        <c:crosses val="autoZero"/>
        <c:crossBetween val="midCat"/>
      </c:valAx>
    </c:plotArea>
    <c:legend>
      <c:legendPos val="r"/>
      <c:layout/>
      <c:overlay val="0"/>
      <c:txPr>
        <a:bodyPr/>
        <a:lstStyle/>
        <a:p>
          <a:pPr>
            <a:defRPr lang="en-IN"/>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lang="en-IN"/>
          </a:pPr>
          <a:endParaRPr lang="en-US"/>
        </a:p>
      </c:txPr>
    </c:title>
    <c:autoTitleDeleted val="0"/>
    <c:plotArea>
      <c:layout/>
      <c:scatterChart>
        <c:scatterStyle val="smoothMarker"/>
        <c:varyColors val="0"/>
        <c:ser>
          <c:idx val="0"/>
          <c:order val="0"/>
          <c:tx>
            <c:strRef>
              <c:f>Sheet1!$B$1</c:f>
              <c:strCache>
                <c:ptCount val="1"/>
                <c:pt idx="0">
                  <c:v>speed flow</c:v>
                </c:pt>
              </c:strCache>
            </c:strRef>
          </c:tx>
          <c:xVal>
            <c:numRef>
              <c:f>Sheet1!$A$2:$A$4</c:f>
              <c:numCache>
                <c:formatCode>General</c:formatCode>
                <c:ptCount val="3"/>
                <c:pt idx="0">
                  <c:v>16</c:v>
                </c:pt>
                <c:pt idx="1">
                  <c:v>54</c:v>
                </c:pt>
                <c:pt idx="2">
                  <c:v>1</c:v>
                </c:pt>
              </c:numCache>
            </c:numRef>
          </c:xVal>
          <c:yVal>
            <c:numRef>
              <c:f>Sheet1!$B$2:$B$4</c:f>
              <c:numCache>
                <c:formatCode>General</c:formatCode>
                <c:ptCount val="3"/>
                <c:pt idx="0">
                  <c:v>2</c:v>
                </c:pt>
                <c:pt idx="1">
                  <c:v>6</c:v>
                </c:pt>
                <c:pt idx="2">
                  <c:v>10</c:v>
                </c:pt>
              </c:numCache>
            </c:numRef>
          </c:yVal>
          <c:smooth val="1"/>
          <c:extLst xmlns:c16r2="http://schemas.microsoft.com/office/drawing/2015/06/chart">
            <c:ext xmlns:c16="http://schemas.microsoft.com/office/drawing/2014/chart" uri="{C3380CC4-5D6E-409C-BE32-E72D297353CC}">
              <c16:uniqueId val="{00000000-F07F-4369-94BE-6147F641BB09}"/>
            </c:ext>
          </c:extLst>
        </c:ser>
        <c:dLbls>
          <c:showLegendKey val="0"/>
          <c:showVal val="0"/>
          <c:showCatName val="0"/>
          <c:showSerName val="0"/>
          <c:showPercent val="0"/>
          <c:showBubbleSize val="0"/>
        </c:dLbls>
        <c:axId val="122341248"/>
        <c:axId val="122342784"/>
      </c:scatterChart>
      <c:valAx>
        <c:axId val="122341248"/>
        <c:scaling>
          <c:orientation val="minMax"/>
        </c:scaling>
        <c:delete val="0"/>
        <c:axPos val="b"/>
        <c:numFmt formatCode="General" sourceLinked="1"/>
        <c:majorTickMark val="out"/>
        <c:minorTickMark val="none"/>
        <c:tickLblPos val="nextTo"/>
        <c:txPr>
          <a:bodyPr/>
          <a:lstStyle/>
          <a:p>
            <a:pPr>
              <a:defRPr lang="en-IN"/>
            </a:pPr>
            <a:endParaRPr lang="en-US"/>
          </a:p>
        </c:txPr>
        <c:crossAx val="122342784"/>
        <c:crosses val="autoZero"/>
        <c:crossBetween val="midCat"/>
      </c:valAx>
      <c:valAx>
        <c:axId val="122342784"/>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22341248"/>
        <c:crosses val="autoZero"/>
        <c:crossBetween val="midCat"/>
      </c:valAx>
    </c:plotArea>
    <c:legend>
      <c:legendPos val="r"/>
      <c:layout/>
      <c:overlay val="0"/>
      <c:txPr>
        <a:bodyPr/>
        <a:lstStyle/>
        <a:p>
          <a:pPr>
            <a:defRPr lang="en-IN"/>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lang="en-IN"/>
          </a:pPr>
          <a:endParaRPr lang="en-US"/>
        </a:p>
      </c:txPr>
    </c:title>
    <c:autoTitleDeleted val="0"/>
    <c:plotArea>
      <c:layout/>
      <c:scatterChart>
        <c:scatterStyle val="smoothMarker"/>
        <c:varyColors val="0"/>
        <c:ser>
          <c:idx val="0"/>
          <c:order val="0"/>
          <c:tx>
            <c:strRef>
              <c:f>Sheet1!$B$1</c:f>
              <c:strCache>
                <c:ptCount val="1"/>
                <c:pt idx="0">
                  <c:v>Modal speed</c:v>
                </c:pt>
              </c:strCache>
            </c:strRef>
          </c:tx>
          <c:xVal>
            <c:numRef>
              <c:f>Sheet1!$A$2:$A$4</c:f>
              <c:numCache>
                <c:formatCode>General</c:formatCode>
                <c:ptCount val="3"/>
                <c:pt idx="0">
                  <c:v>2</c:v>
                </c:pt>
                <c:pt idx="1">
                  <c:v>6</c:v>
                </c:pt>
                <c:pt idx="2">
                  <c:v>10</c:v>
                </c:pt>
              </c:numCache>
            </c:numRef>
          </c:xVal>
          <c:yVal>
            <c:numRef>
              <c:f>Sheet1!$B$2:$B$4</c:f>
              <c:numCache>
                <c:formatCode>General</c:formatCode>
                <c:ptCount val="3"/>
                <c:pt idx="0">
                  <c:v>22.53</c:v>
                </c:pt>
                <c:pt idx="1">
                  <c:v>76.06</c:v>
                </c:pt>
                <c:pt idx="2">
                  <c:v>1.42</c:v>
                </c:pt>
              </c:numCache>
            </c:numRef>
          </c:yVal>
          <c:smooth val="1"/>
          <c:extLst xmlns:c16r2="http://schemas.microsoft.com/office/drawing/2015/06/chart">
            <c:ext xmlns:c16="http://schemas.microsoft.com/office/drawing/2014/chart" uri="{C3380CC4-5D6E-409C-BE32-E72D297353CC}">
              <c16:uniqueId val="{00000000-FABC-40CD-A64E-6E8382C92DC3}"/>
            </c:ext>
          </c:extLst>
        </c:ser>
        <c:dLbls>
          <c:showLegendKey val="0"/>
          <c:showVal val="0"/>
          <c:showCatName val="0"/>
          <c:showSerName val="0"/>
          <c:showPercent val="0"/>
          <c:showBubbleSize val="0"/>
        </c:dLbls>
        <c:axId val="122394112"/>
        <c:axId val="122395648"/>
      </c:scatterChart>
      <c:valAx>
        <c:axId val="122394112"/>
        <c:scaling>
          <c:orientation val="minMax"/>
        </c:scaling>
        <c:delete val="0"/>
        <c:axPos val="b"/>
        <c:numFmt formatCode="General" sourceLinked="1"/>
        <c:majorTickMark val="out"/>
        <c:minorTickMark val="none"/>
        <c:tickLblPos val="nextTo"/>
        <c:txPr>
          <a:bodyPr/>
          <a:lstStyle/>
          <a:p>
            <a:pPr>
              <a:defRPr lang="en-IN"/>
            </a:pPr>
            <a:endParaRPr lang="en-US"/>
          </a:p>
        </c:txPr>
        <c:crossAx val="122395648"/>
        <c:crosses val="autoZero"/>
        <c:crossBetween val="midCat"/>
      </c:valAx>
      <c:valAx>
        <c:axId val="122395648"/>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22394112"/>
        <c:crosses val="autoZero"/>
        <c:crossBetween val="midCat"/>
      </c:valAx>
    </c:plotArea>
    <c:legend>
      <c:legendPos val="r"/>
      <c:layout/>
      <c:overlay val="0"/>
      <c:txPr>
        <a:bodyPr/>
        <a:lstStyle/>
        <a:p>
          <a:pPr>
            <a:defRPr lang="en-IN"/>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lang="en-IN"/>
          </a:pPr>
          <a:endParaRPr lang="en-US"/>
        </a:p>
      </c:txPr>
    </c:title>
    <c:autoTitleDeleted val="0"/>
    <c:plotArea>
      <c:layout/>
      <c:scatterChart>
        <c:scatterStyle val="smoothMarker"/>
        <c:varyColors val="0"/>
        <c:ser>
          <c:idx val="0"/>
          <c:order val="0"/>
          <c:tx>
            <c:strRef>
              <c:f>Sheet1!$B$1</c:f>
              <c:strCache>
                <c:ptCount val="1"/>
                <c:pt idx="0">
                  <c:v>speed flow</c:v>
                </c:pt>
              </c:strCache>
            </c:strRef>
          </c:tx>
          <c:xVal>
            <c:numRef>
              <c:f>Sheet1!$A$2:$A$5</c:f>
              <c:numCache>
                <c:formatCode>General</c:formatCode>
                <c:ptCount val="4"/>
                <c:pt idx="0">
                  <c:v>2</c:v>
                </c:pt>
                <c:pt idx="1">
                  <c:v>31</c:v>
                </c:pt>
                <c:pt idx="2">
                  <c:v>17</c:v>
                </c:pt>
                <c:pt idx="3">
                  <c:v>1</c:v>
                </c:pt>
              </c:numCache>
            </c:numRef>
          </c:xVal>
          <c:yVal>
            <c:numRef>
              <c:f>Sheet1!$B$2:$B$5</c:f>
              <c:numCache>
                <c:formatCode>General</c:formatCode>
                <c:ptCount val="4"/>
                <c:pt idx="0">
                  <c:v>1</c:v>
                </c:pt>
                <c:pt idx="1">
                  <c:v>3</c:v>
                </c:pt>
                <c:pt idx="2">
                  <c:v>5</c:v>
                </c:pt>
                <c:pt idx="3">
                  <c:v>7</c:v>
                </c:pt>
              </c:numCache>
            </c:numRef>
          </c:yVal>
          <c:smooth val="1"/>
          <c:extLst xmlns:c16r2="http://schemas.microsoft.com/office/drawing/2015/06/chart">
            <c:ext xmlns:c16="http://schemas.microsoft.com/office/drawing/2014/chart" uri="{C3380CC4-5D6E-409C-BE32-E72D297353CC}">
              <c16:uniqueId val="{00000000-D430-42F8-9B2C-E33D8D5FB419}"/>
            </c:ext>
          </c:extLst>
        </c:ser>
        <c:dLbls>
          <c:showLegendKey val="0"/>
          <c:showVal val="0"/>
          <c:showCatName val="0"/>
          <c:showSerName val="0"/>
          <c:showPercent val="0"/>
          <c:showBubbleSize val="0"/>
        </c:dLbls>
        <c:axId val="122464896"/>
        <c:axId val="122474880"/>
      </c:scatterChart>
      <c:valAx>
        <c:axId val="122464896"/>
        <c:scaling>
          <c:orientation val="minMax"/>
        </c:scaling>
        <c:delete val="0"/>
        <c:axPos val="b"/>
        <c:numFmt formatCode="General" sourceLinked="1"/>
        <c:majorTickMark val="out"/>
        <c:minorTickMark val="none"/>
        <c:tickLblPos val="nextTo"/>
        <c:txPr>
          <a:bodyPr/>
          <a:lstStyle/>
          <a:p>
            <a:pPr>
              <a:defRPr lang="en-IN"/>
            </a:pPr>
            <a:endParaRPr lang="en-US"/>
          </a:p>
        </c:txPr>
        <c:crossAx val="122474880"/>
        <c:crosses val="autoZero"/>
        <c:crossBetween val="midCat"/>
      </c:valAx>
      <c:valAx>
        <c:axId val="122474880"/>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22464896"/>
        <c:crosses val="autoZero"/>
        <c:crossBetween val="midCat"/>
      </c:valAx>
    </c:plotArea>
    <c:legend>
      <c:legendPos val="r"/>
      <c:layout/>
      <c:overlay val="0"/>
      <c:txPr>
        <a:bodyPr/>
        <a:lstStyle/>
        <a:p>
          <a:pPr>
            <a:defRPr lang="en-IN"/>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6126666666666668"/>
          <c:y val="3.1746031746031744E-2"/>
        </c:manualLayout>
      </c:layout>
      <c:overlay val="0"/>
      <c:txPr>
        <a:bodyPr/>
        <a:lstStyle/>
        <a:p>
          <a:pPr>
            <a:defRPr lang="en-IN"/>
          </a:pPr>
          <a:endParaRPr lang="en-US"/>
        </a:p>
      </c:txPr>
    </c:title>
    <c:autoTitleDeleted val="0"/>
    <c:plotArea>
      <c:layout/>
      <c:scatterChart>
        <c:scatterStyle val="smoothMarker"/>
        <c:varyColors val="0"/>
        <c:ser>
          <c:idx val="0"/>
          <c:order val="0"/>
          <c:tx>
            <c:strRef>
              <c:f>Sheet1!$B$1</c:f>
              <c:strCache>
                <c:ptCount val="1"/>
                <c:pt idx="0">
                  <c:v>Modal speed</c:v>
                </c:pt>
              </c:strCache>
            </c:strRef>
          </c:tx>
          <c:xVal>
            <c:numRef>
              <c:f>Sheet1!$A$2:$A$5</c:f>
              <c:numCache>
                <c:formatCode>General</c:formatCode>
                <c:ptCount val="4"/>
                <c:pt idx="0">
                  <c:v>1</c:v>
                </c:pt>
                <c:pt idx="1">
                  <c:v>3</c:v>
                </c:pt>
                <c:pt idx="2">
                  <c:v>5</c:v>
                </c:pt>
                <c:pt idx="3">
                  <c:v>7</c:v>
                </c:pt>
              </c:numCache>
            </c:numRef>
          </c:xVal>
          <c:yVal>
            <c:numRef>
              <c:f>Sheet1!$B$2:$B$5</c:f>
              <c:numCache>
                <c:formatCode>General</c:formatCode>
                <c:ptCount val="4"/>
                <c:pt idx="0">
                  <c:v>3.92</c:v>
                </c:pt>
                <c:pt idx="1">
                  <c:v>60.78</c:v>
                </c:pt>
                <c:pt idx="2">
                  <c:v>33.33</c:v>
                </c:pt>
                <c:pt idx="3">
                  <c:v>1.9600000000000002</c:v>
                </c:pt>
              </c:numCache>
            </c:numRef>
          </c:yVal>
          <c:smooth val="1"/>
          <c:extLst xmlns:c16r2="http://schemas.microsoft.com/office/drawing/2015/06/chart">
            <c:ext xmlns:c16="http://schemas.microsoft.com/office/drawing/2014/chart" uri="{C3380CC4-5D6E-409C-BE32-E72D297353CC}">
              <c16:uniqueId val="{00000000-C7B9-4618-ABCE-30BA0F4ACF27}"/>
            </c:ext>
          </c:extLst>
        </c:ser>
        <c:dLbls>
          <c:showLegendKey val="0"/>
          <c:showVal val="0"/>
          <c:showCatName val="0"/>
          <c:showSerName val="0"/>
          <c:showPercent val="0"/>
          <c:showBubbleSize val="0"/>
        </c:dLbls>
        <c:axId val="122591488"/>
        <c:axId val="122597376"/>
      </c:scatterChart>
      <c:valAx>
        <c:axId val="122591488"/>
        <c:scaling>
          <c:orientation val="minMax"/>
        </c:scaling>
        <c:delete val="0"/>
        <c:axPos val="b"/>
        <c:numFmt formatCode="General" sourceLinked="1"/>
        <c:majorTickMark val="out"/>
        <c:minorTickMark val="none"/>
        <c:tickLblPos val="nextTo"/>
        <c:txPr>
          <a:bodyPr/>
          <a:lstStyle/>
          <a:p>
            <a:pPr>
              <a:defRPr lang="en-IN"/>
            </a:pPr>
            <a:endParaRPr lang="en-US"/>
          </a:p>
        </c:txPr>
        <c:crossAx val="122597376"/>
        <c:crosses val="autoZero"/>
        <c:crossBetween val="midCat"/>
      </c:valAx>
      <c:valAx>
        <c:axId val="122597376"/>
        <c:scaling>
          <c:orientation val="minMax"/>
        </c:scaling>
        <c:delete val="0"/>
        <c:axPos val="l"/>
        <c:majorGridlines/>
        <c:numFmt formatCode="General" sourceLinked="1"/>
        <c:majorTickMark val="out"/>
        <c:minorTickMark val="none"/>
        <c:tickLblPos val="nextTo"/>
        <c:txPr>
          <a:bodyPr/>
          <a:lstStyle/>
          <a:p>
            <a:pPr>
              <a:defRPr lang="en-IN"/>
            </a:pPr>
            <a:endParaRPr lang="en-US"/>
          </a:p>
        </c:txPr>
        <c:crossAx val="122591488"/>
        <c:crosses val="autoZero"/>
        <c:crossBetween val="midCat"/>
      </c:valAx>
    </c:plotArea>
    <c:legend>
      <c:legendPos val="r"/>
      <c:layout/>
      <c:overlay val="0"/>
      <c:txPr>
        <a:bodyPr/>
        <a:lstStyle/>
        <a:p>
          <a:pPr>
            <a:defRPr lang="en-IN"/>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0.0875</cdr:x>
      <cdr:y>0.48125</cdr:y>
    </cdr:from>
    <cdr:to>
      <cdr:x>0.675</cdr:x>
      <cdr:y>0.48164</cdr:y>
    </cdr:to>
    <cdr:sp macro="" textlink="">
      <cdr:nvSpPr>
        <cdr:cNvPr id="5" name="Straight Arrow Connector 4"/>
        <cdr:cNvSpPr/>
      </cdr:nvSpPr>
      <cdr:spPr>
        <a:xfrm xmlns:a="http://schemas.openxmlformats.org/drawingml/2006/main" rot="10800000">
          <a:off x="533399" y="1955800"/>
          <a:ext cx="3581401" cy="1589"/>
        </a:xfrm>
        <a:prstGeom xmlns:a="http://schemas.openxmlformats.org/drawingml/2006/main" prst="straightConnector1">
          <a:avLst/>
        </a:prstGeom>
        <a:ln xmlns:a="http://schemas.openxmlformats.org/drawingml/2006/main">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0.3875</cdr:x>
      <cdr:y>0.20625</cdr:y>
    </cdr:from>
    <cdr:to>
      <cdr:x>0.4</cdr:x>
      <cdr:y>0.84375</cdr:y>
    </cdr:to>
    <cdr:sp macro="" textlink="">
      <cdr:nvSpPr>
        <cdr:cNvPr id="10" name="Straight Arrow Connector 9"/>
        <cdr:cNvSpPr/>
      </cdr:nvSpPr>
      <cdr:spPr>
        <a:xfrm xmlns:a="http://schemas.openxmlformats.org/drawingml/2006/main" rot="16200000" flipH="1">
          <a:off x="2362200" y="838200"/>
          <a:ext cx="76200" cy="2590800"/>
        </a:xfrm>
        <a:prstGeom xmlns:a="http://schemas.openxmlformats.org/drawingml/2006/main" prst="straightConnector1">
          <a:avLst/>
        </a:prstGeom>
        <a:ln xmlns:a="http://schemas.openxmlformats.org/drawingml/2006/main">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0.4042</cdr:x>
      <cdr:y>0.24414</cdr:y>
    </cdr:from>
    <cdr:to>
      <cdr:x>0.4042</cdr:x>
      <cdr:y>0.88938</cdr:y>
    </cdr:to>
    <cdr:cxnSp macro="">
      <cdr:nvCxnSpPr>
        <cdr:cNvPr id="3" name="Straight Arrow Connector 2"/>
        <cdr:cNvCxnSpPr/>
      </cdr:nvCxnSpPr>
      <cdr:spPr>
        <a:xfrm xmlns:a="http://schemas.openxmlformats.org/drawingml/2006/main">
          <a:off x="2514600" y="1066800"/>
          <a:ext cx="0" cy="2819400"/>
        </a:xfrm>
        <a:prstGeom xmlns:a="http://schemas.openxmlformats.org/drawingml/2006/main" prst="straightConnector1">
          <a:avLst/>
        </a:prstGeom>
        <a:ln xmlns:a="http://schemas.openxmlformats.org/drawingml/2006/main">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0.4</cdr:x>
      <cdr:y>0.19231</cdr:y>
    </cdr:from>
    <cdr:to>
      <cdr:x>0.4</cdr:x>
      <cdr:y>0.88462</cdr:y>
    </cdr:to>
    <cdr:cxnSp macro="">
      <cdr:nvCxnSpPr>
        <cdr:cNvPr id="4" name="Straight Arrow Connector 3"/>
        <cdr:cNvCxnSpPr/>
      </cdr:nvCxnSpPr>
      <cdr:spPr>
        <a:xfrm xmlns:a="http://schemas.openxmlformats.org/drawingml/2006/main">
          <a:off x="2895600" y="761999"/>
          <a:ext cx="0" cy="274320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0.33333</cdr:x>
      <cdr:y>0.23214</cdr:y>
    </cdr:from>
    <cdr:to>
      <cdr:x>0.33356</cdr:x>
      <cdr:y>0.85714</cdr:y>
    </cdr:to>
    <cdr:sp macro="" textlink="">
      <cdr:nvSpPr>
        <cdr:cNvPr id="7" name="Straight Arrow Connector 6"/>
        <cdr:cNvSpPr/>
      </cdr:nvSpPr>
      <cdr:spPr>
        <a:xfrm xmlns:a="http://schemas.openxmlformats.org/drawingml/2006/main" rot="5400000">
          <a:off x="953294" y="2323306"/>
          <a:ext cx="2667000" cy="1589"/>
        </a:xfrm>
        <a:prstGeom xmlns:a="http://schemas.openxmlformats.org/drawingml/2006/main" prst="straightConnector1">
          <a:avLst/>
        </a:prstGeom>
        <a:ln xmlns:a="http://schemas.openxmlformats.org/drawingml/2006/main">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0D8D81-5124-4F56-BC40-900119EBC83F}" type="datetimeFigureOut">
              <a:rPr lang="en-US" smtClean="0"/>
              <a:pPr/>
              <a:t>8/11/2021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38117-6002-47F6-BE39-753DF052C2B7}" type="slidenum">
              <a:rPr lang="en-US" smtClean="0"/>
              <a:pPr/>
              <a:t>‹#›</a:t>
            </a:fld>
            <a:endParaRPr lang="en-US"/>
          </a:p>
        </p:txBody>
      </p:sp>
    </p:spTree>
    <p:extLst>
      <p:ext uri="{BB962C8B-B14F-4D97-AF65-F5344CB8AC3E}">
        <p14:creationId xmlns:p14="http://schemas.microsoft.com/office/powerpoint/2010/main" val="217954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38117-6002-47F6-BE39-753DF052C2B7}" type="slidenum">
              <a:rPr lang="en-US" smtClean="0"/>
              <a:pPr/>
              <a:t>1</a:t>
            </a:fld>
            <a:endParaRPr lang="en-US"/>
          </a:p>
        </p:txBody>
      </p:sp>
    </p:spTree>
    <p:extLst>
      <p:ext uri="{BB962C8B-B14F-4D97-AF65-F5344CB8AC3E}">
        <p14:creationId xmlns:p14="http://schemas.microsoft.com/office/powerpoint/2010/main" val="3521543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1E6523-98A8-43A2-B65D-03788B40A9DF}" type="datetimeFigureOut">
              <a:rPr lang="en-US" smtClean="0"/>
              <a:pPr/>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4CCA3B-291B-4E41-AED5-4E7DD17545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1E6523-98A8-43A2-B65D-03788B40A9DF}" type="datetimeFigureOut">
              <a:rPr lang="en-US" smtClean="0"/>
              <a:pPr/>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4CCA3B-291B-4E41-AED5-4E7DD17545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1E6523-98A8-43A2-B65D-03788B40A9DF}" type="datetimeFigureOut">
              <a:rPr lang="en-US" smtClean="0"/>
              <a:pPr/>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4CCA3B-291B-4E41-AED5-4E7DD17545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1E6523-98A8-43A2-B65D-03788B40A9DF}" type="datetimeFigureOut">
              <a:rPr lang="en-US" smtClean="0"/>
              <a:pPr/>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4CCA3B-291B-4E41-AED5-4E7DD17545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1E6523-98A8-43A2-B65D-03788B40A9DF}" type="datetimeFigureOut">
              <a:rPr lang="en-US" smtClean="0"/>
              <a:pPr/>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4CCA3B-291B-4E41-AED5-4E7DD17545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1E6523-98A8-43A2-B65D-03788B40A9DF}" type="datetimeFigureOut">
              <a:rPr lang="en-US" smtClean="0"/>
              <a:pPr/>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4CCA3B-291B-4E41-AED5-4E7DD17545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1E6523-98A8-43A2-B65D-03788B40A9DF}" type="datetimeFigureOut">
              <a:rPr lang="en-US" smtClean="0"/>
              <a:pPr/>
              <a:t>8/11/2021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4CCA3B-291B-4E41-AED5-4E7DD17545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1E6523-98A8-43A2-B65D-03788B40A9DF}" type="datetimeFigureOut">
              <a:rPr lang="en-US" smtClean="0"/>
              <a:pPr/>
              <a:t>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4CCA3B-291B-4E41-AED5-4E7DD17545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E6523-98A8-43A2-B65D-03788B40A9DF}" type="datetimeFigureOut">
              <a:rPr lang="en-US" smtClean="0"/>
              <a:pPr/>
              <a:t>8/11/2021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4CCA3B-291B-4E41-AED5-4E7DD17545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1E6523-98A8-43A2-B65D-03788B40A9DF}" type="datetimeFigureOut">
              <a:rPr lang="en-US" smtClean="0"/>
              <a:pPr/>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4CCA3B-291B-4E41-AED5-4E7DD175456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001E6523-98A8-43A2-B65D-03788B40A9DF}" type="datetimeFigureOut">
              <a:rPr lang="en-US" smtClean="0"/>
              <a:pPr/>
              <a:t>8/11/2021</a:t>
            </a:fld>
            <a:endParaRPr lang="en-US"/>
          </a:p>
        </p:txBody>
      </p:sp>
      <p:sp>
        <p:nvSpPr>
          <p:cNvPr id="9" name="Slide Number Placeholder 8"/>
          <p:cNvSpPr>
            <a:spLocks noGrp="1"/>
          </p:cNvSpPr>
          <p:nvPr>
            <p:ph type="sldNum" sz="quarter" idx="11"/>
          </p:nvPr>
        </p:nvSpPr>
        <p:spPr/>
        <p:txBody>
          <a:bodyPr/>
          <a:lstStyle/>
          <a:p>
            <a:fld id="{204CCA3B-291B-4E41-AED5-4E7DD1754564}"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204CCA3B-291B-4E41-AED5-4E7DD1754564}"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001E6523-98A8-43A2-B65D-03788B40A9DF}" type="datetimeFigureOut">
              <a:rPr lang="en-US" smtClean="0"/>
              <a:pPr/>
              <a:t>8/11/2021</a:t>
            </a:fld>
            <a:endParaRPr lang="en-US"/>
          </a:p>
        </p:txBody>
      </p:sp>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 1048582"/>
          <p:cNvSpPr txBox="1">
            <a:spLocks noGrp="1"/>
          </p:cNvSpPr>
          <p:nvPr>
            <p:ph type="title"/>
          </p:nvPr>
        </p:nvSpPr>
        <p:spPr>
          <a:xfrm>
            <a:off x="2209800" y="519546"/>
            <a:ext cx="6553200" cy="1828800"/>
          </a:xfrm>
          <a:prstGeom prst="rect">
            <a:avLst/>
          </a:prstGeom>
          <a:noFill/>
          <a:ln>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2800" u="sng" dirty="0" smtClean="0">
                <a:solidFill>
                  <a:srgbClr val="000099"/>
                </a:solidFill>
                <a:latin typeface="Algerian" pitchFamily="82" charset="0"/>
                <a:cs typeface="Times New Roman" pitchFamily="18" charset="0"/>
              </a:rPr>
              <a:t>RAJARAJESHWARI  COLLEGE  OF</a:t>
            </a:r>
            <a:br>
              <a:rPr lang="en-US" altLang="en-US" sz="2800" u="sng" dirty="0" smtClean="0">
                <a:solidFill>
                  <a:srgbClr val="000099"/>
                </a:solidFill>
                <a:latin typeface="Algerian" pitchFamily="82" charset="0"/>
                <a:cs typeface="Times New Roman" pitchFamily="18" charset="0"/>
              </a:rPr>
            </a:br>
            <a:r>
              <a:rPr lang="en-US" altLang="en-US" sz="2800" u="sng" dirty="0" smtClean="0">
                <a:solidFill>
                  <a:srgbClr val="000099"/>
                </a:solidFill>
                <a:latin typeface="Algerian" pitchFamily="82" charset="0"/>
                <a:cs typeface="Times New Roman" pitchFamily="18" charset="0"/>
              </a:rPr>
              <a:t>ENGINEERING</a:t>
            </a:r>
            <a:endParaRPr lang="en-US" altLang="en-US" sz="2800" u="sng" dirty="0">
              <a:solidFill>
                <a:srgbClr val="000099"/>
              </a:solidFill>
              <a:latin typeface="Algerian" pitchFamily="82" charset="0"/>
              <a:cs typeface="Times New Roman" pitchFamily="18" charset="0"/>
            </a:endParaRPr>
          </a:p>
        </p:txBody>
      </p:sp>
      <p:sp>
        <p:nvSpPr>
          <p:cNvPr id="6" name=" 1048583"/>
          <p:cNvSpPr txBox="1">
            <a:spLocks/>
          </p:cNvSpPr>
          <p:nvPr/>
        </p:nvSpPr>
        <p:spPr>
          <a:xfrm>
            <a:off x="228600" y="2227839"/>
            <a:ext cx="8038578" cy="3897387"/>
          </a:xfrm>
          <a:prstGeom prst="rect">
            <a:avLst/>
          </a:prstGeom>
          <a:noFill/>
          <a:ln>
            <a:noFill/>
          </a:ln>
        </p:spPr>
        <p:txBody>
          <a:bodyPr vert="horz" lIns="91440" tIns="45720" rIns="91440" bIns="45720" rtlCol="0" anchor="ctr">
            <a:normAutofit/>
          </a:bodyPr>
          <a:lstStyle>
            <a:lvl1pPr marL="0" indent="0" algn="ctr" defTabSz="914400" rtl="0" eaLnBrk="1" latinLnBrk="0" hangingPunct="1">
              <a:spcBef>
                <a:spcPct val="20000"/>
              </a:spcBef>
              <a:buFont typeface="Arial" pitchFamily="34" charset="0"/>
              <a:buNone/>
              <a:defRPr sz="3200" kern="1200">
                <a:solidFill>
                  <a:srgbClr val="000000"/>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80000"/>
              </a:lnSpc>
              <a:buFontTx/>
              <a:buNone/>
            </a:pPr>
            <a:r>
              <a:rPr lang="en-US" altLang="en-US" sz="2800" dirty="0" smtClean="0">
                <a:latin typeface="Algerian" pitchFamily="82" charset="0"/>
                <a:sym typeface="Gunplay" charset="0"/>
              </a:rPr>
              <a:t>      </a:t>
            </a:r>
            <a:r>
              <a:rPr lang="en-US" altLang="en-US" sz="2800" u="sng" dirty="0" smtClean="0">
                <a:latin typeface="Algerian" pitchFamily="82" charset="0"/>
                <a:sym typeface="Gunplay" charset="0"/>
              </a:rPr>
              <a:t>DEPARTMENT OF CIVIL ENGINEERING</a:t>
            </a:r>
          </a:p>
          <a:p>
            <a:pPr>
              <a:lnSpc>
                <a:spcPct val="80000"/>
              </a:lnSpc>
              <a:buFontTx/>
              <a:buNone/>
            </a:pPr>
            <a:endParaRPr lang="en-US" altLang="en-US" sz="2800" b="1" u="sng" dirty="0" smtClean="0">
              <a:latin typeface="Gunplay" charset="0"/>
              <a:sym typeface="Gunplay" charset="0"/>
            </a:endParaRPr>
          </a:p>
          <a:p>
            <a:pPr>
              <a:lnSpc>
                <a:spcPct val="80000"/>
              </a:lnSpc>
              <a:buFontTx/>
              <a:buNone/>
            </a:pPr>
            <a:r>
              <a:rPr lang="en-US" altLang="en-US" sz="2800" dirty="0" smtClean="0">
                <a:solidFill>
                  <a:srgbClr val="FF0066"/>
                </a:solidFill>
                <a:latin typeface="Algerian" pitchFamily="82" charset="0"/>
                <a:cs typeface="Times New Roman" pitchFamily="18" charset="0"/>
                <a:sym typeface="DaunPenh" charset="0"/>
              </a:rPr>
              <a:t>PROJECT REVIEW ON</a:t>
            </a:r>
          </a:p>
          <a:p>
            <a:pPr>
              <a:lnSpc>
                <a:spcPct val="80000"/>
              </a:lnSpc>
              <a:buFontTx/>
              <a:buNone/>
            </a:pPr>
            <a:endParaRPr lang="en-US" altLang="en-US" b="1" dirty="0" smtClean="0">
              <a:solidFill>
                <a:srgbClr val="FF0066"/>
              </a:solidFill>
              <a:latin typeface="DaunPenh" charset="0"/>
              <a:sym typeface="DaunPenh" charset="0"/>
            </a:endParaRPr>
          </a:p>
          <a:p>
            <a:pPr>
              <a:lnSpc>
                <a:spcPct val="80000"/>
              </a:lnSpc>
              <a:buFontTx/>
              <a:buNone/>
            </a:pPr>
            <a:r>
              <a:rPr lang="en-US" altLang="en-US" sz="2800" dirty="0" smtClean="0">
                <a:solidFill>
                  <a:srgbClr val="FF0000"/>
                </a:solidFill>
                <a:latin typeface="Algerian" pitchFamily="82" charset="0"/>
              </a:rPr>
              <a:t>“EFFECTS OF IMPROPER BUS STOP  LOCATIONS ON CAPACITY AND SPEED-FLOW LOCATION”</a:t>
            </a:r>
            <a:endParaRPr lang="zh-CN" altLang="en-US" dirty="0">
              <a:latin typeface="Algerian" pitchFamily="82" charset="0"/>
            </a:endParaRPr>
          </a:p>
        </p:txBody>
      </p:sp>
      <p:pic>
        <p:nvPicPr>
          <p:cNvPr id="2" name="Picture 2" descr="C:\Users\ADMIN\Desktop\RRC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30" y="32284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7970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37" y="368590"/>
            <a:ext cx="7910945" cy="607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421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837" y="235527"/>
            <a:ext cx="8894618" cy="613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153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1782" y="748145"/>
            <a:ext cx="7883236" cy="4904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251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spc="0" dirty="0">
                <a:solidFill>
                  <a:schemeClr val="tx1"/>
                </a:solidFill>
                <a:latin typeface="Times New Roman" panose="02020603050405020304" pitchFamily="18" charset="0"/>
                <a:cs typeface="Times New Roman" panose="02020603050405020304" pitchFamily="18" charset="0"/>
              </a:rPr>
              <a:t>Traffic Survey Conducted by </a:t>
            </a:r>
            <a:r>
              <a:rPr lang="en-IN" sz="2400" b="1" spc="0" dirty="0" smtClean="0">
                <a:solidFill>
                  <a:schemeClr val="tx1"/>
                </a:solidFill>
                <a:latin typeface="Times New Roman" panose="02020603050405020304" pitchFamily="18" charset="0"/>
                <a:cs typeface="Times New Roman" panose="02020603050405020304" pitchFamily="18" charset="0"/>
              </a:rPr>
              <a:t>Us</a:t>
            </a:r>
            <a:endParaRPr lang="en-IN" dirty="0">
              <a:solidFill>
                <a:schemeClr val="tx1"/>
              </a:solidFill>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798" y="1163782"/>
            <a:ext cx="7855527" cy="441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564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xmlns="" id="{0839CAB1-48E9-4883-99B2-B6EC34AAC7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255" y="203181"/>
            <a:ext cx="6622472" cy="3344882"/>
          </a:xfrm>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82291"/>
            <a:ext cx="5694218" cy="3075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5421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0"/>
            <a:ext cx="8229600" cy="914400"/>
          </a:xfrm>
        </p:spPr>
        <p:txBody>
          <a:bodyPr>
            <a:noAutofit/>
          </a:bodyPr>
          <a:lstStyle/>
          <a:p>
            <a:pPr algn="l"/>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r>
              <a:rPr lang="en-US" sz="3200" dirty="0" smtClean="0">
                <a:latin typeface="Times New Roman" pitchFamily="18" charset="0"/>
                <a:cs typeface="Times New Roman" pitchFamily="18" charset="0"/>
              </a:rPr>
              <a:t> CONGESTION </a:t>
            </a:r>
            <a:r>
              <a:rPr lang="en-US" sz="3200" dirty="0">
                <a:latin typeface="Times New Roman" pitchFamily="18" charset="0"/>
                <a:cs typeface="Times New Roman" pitchFamily="18" charset="0"/>
              </a:rPr>
              <a:t>INDEX</a:t>
            </a:r>
            <a:br>
              <a:rPr lang="en-US" sz="3200" dirty="0">
                <a:latin typeface="Times New Roman" pitchFamily="18" charset="0"/>
                <a:cs typeface="Times New Roman" pitchFamily="18" charset="0"/>
              </a:rPr>
            </a:br>
            <a:r>
              <a:rPr lang="en-US" sz="3200" dirty="0"/>
              <a:t/>
            </a:r>
            <a:br>
              <a:rPr lang="en-US" sz="3200" dirty="0"/>
            </a:br>
            <a:endParaRPr lang="en-US" sz="3200" dirty="0"/>
          </a:p>
        </p:txBody>
      </p:sp>
      <p:sp>
        <p:nvSpPr>
          <p:cNvPr id="3" name="Rectangle 2"/>
          <p:cNvSpPr/>
          <p:nvPr/>
        </p:nvSpPr>
        <p:spPr>
          <a:xfrm>
            <a:off x="152400" y="2140803"/>
            <a:ext cx="7696200" cy="830997"/>
          </a:xfrm>
          <a:prstGeom prst="rect">
            <a:avLst/>
          </a:prstGeom>
        </p:spPr>
        <p:txBody>
          <a:bodyPr wrap="square">
            <a:spAutoFit/>
          </a:bodyPr>
          <a:lstStyle/>
          <a:p>
            <a:r>
              <a:rPr lang="en-US" sz="2400" dirty="0">
                <a:latin typeface="Times New Roman" pitchFamily="18" charset="0"/>
                <a:cs typeface="Times New Roman" pitchFamily="18" charset="0"/>
              </a:rPr>
              <a:t>Mathematically, Congestion index can be formulated as below </a:t>
            </a:r>
          </a:p>
        </p:txBody>
      </p:sp>
      <p:sp>
        <p:nvSpPr>
          <p:cNvPr id="4" name="Rectangle 3"/>
          <p:cNvSpPr/>
          <p:nvPr/>
        </p:nvSpPr>
        <p:spPr>
          <a:xfrm>
            <a:off x="152400" y="2884944"/>
            <a:ext cx="8305800" cy="2677656"/>
          </a:xfrm>
          <a:prstGeom prst="rect">
            <a:avLst/>
          </a:prstGeom>
        </p:spPr>
        <p:txBody>
          <a:bodyPr wrap="square">
            <a:spAutoFit/>
          </a:bodyPr>
          <a:lstStyle/>
          <a:p>
            <a:r>
              <a:rPr lang="en-US" sz="2400" dirty="0">
                <a:latin typeface="Times New Roman" pitchFamily="18" charset="0"/>
                <a:cs typeface="Times New Roman" pitchFamily="18" charset="0"/>
              </a:rPr>
              <a:t>Congestion index = 1- (</a:t>
            </a:r>
            <a:r>
              <a:rPr lang="en-US" sz="2400" dirty="0" smtClean="0">
                <a:latin typeface="Times New Roman" pitchFamily="18" charset="0"/>
                <a:cs typeface="Times New Roman" pitchFamily="18" charset="0"/>
              </a:rPr>
              <a:t>A/M)</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Where,</a:t>
            </a:r>
          </a:p>
          <a:p>
            <a:r>
              <a:rPr lang="en-US" sz="2400" dirty="0">
                <a:latin typeface="Times New Roman" pitchFamily="18" charset="0"/>
                <a:cs typeface="Times New Roman" pitchFamily="18" charset="0"/>
              </a:rPr>
              <a:t>A = Average journey speed observed on the stretch during peak period.</a:t>
            </a:r>
          </a:p>
          <a:p>
            <a:r>
              <a:rPr lang="en-US" sz="2400" dirty="0">
                <a:latin typeface="Times New Roman" pitchFamily="18" charset="0"/>
                <a:cs typeface="Times New Roman" pitchFamily="18" charset="0"/>
              </a:rPr>
              <a:t>M = Desirable ideal average journey speed on the stretch during peak period, assumed as </a:t>
            </a:r>
          </a:p>
          <a:p>
            <a:r>
              <a:rPr lang="en-US" sz="2400" dirty="0" smtClean="0">
                <a:latin typeface="Times New Roman" pitchFamily="18" charset="0"/>
                <a:cs typeface="Times New Roman" pitchFamily="18" charset="0"/>
              </a:rPr>
              <a:t>40 kmph</a:t>
            </a:r>
            <a:r>
              <a:rPr lang="en-US" sz="2400" dirty="0">
                <a:latin typeface="Times New Roman" pitchFamily="18" charset="0"/>
                <a:cs typeface="Times New Roman" pitchFamily="18" charset="0"/>
              </a:rPr>
              <a:t>.</a:t>
            </a:r>
          </a:p>
        </p:txBody>
      </p:sp>
    </p:spTree>
    <p:extLst>
      <p:ext uri="{BB962C8B-B14F-4D97-AF65-F5344CB8AC3E}">
        <p14:creationId xmlns:p14="http://schemas.microsoft.com/office/powerpoint/2010/main" val="1801588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109" y="762000"/>
            <a:ext cx="7772400" cy="2677656"/>
          </a:xfrm>
          <a:prstGeom prst="rect">
            <a:avLst/>
          </a:prstGeom>
        </p:spPr>
        <p:txBody>
          <a:bodyPr wrap="square">
            <a:spAutoFit/>
          </a:bodyPr>
          <a:lstStyle/>
          <a:p>
            <a:r>
              <a:rPr lang="en-US" sz="2400" b="1" dirty="0">
                <a:latin typeface="Times New Roman" pitchFamily="18" charset="0"/>
                <a:cs typeface="Times New Roman" pitchFamily="18" charset="0"/>
              </a:rPr>
              <a:t>CALCULATION OF CONGESTION INDEX: </a:t>
            </a:r>
          </a:p>
          <a:p>
            <a:endParaRPr lang="en-US" sz="2400" dirty="0"/>
          </a:p>
          <a:p>
            <a:r>
              <a:rPr lang="en-US" sz="2400" dirty="0">
                <a:latin typeface="Times New Roman" pitchFamily="18" charset="0"/>
                <a:cs typeface="Times New Roman" pitchFamily="18" charset="0"/>
              </a:rPr>
              <a:t>For the zone 1, i.e. </a:t>
            </a:r>
            <a:r>
              <a:rPr lang="en-US" sz="2400" dirty="0" smtClean="0">
                <a:latin typeface="Times New Roman" pitchFamily="18" charset="0"/>
                <a:cs typeface="Times New Roman" pitchFamily="18" charset="0"/>
              </a:rPr>
              <a:t>From RRCE BUS STOP to KENGERI TTMC </a:t>
            </a:r>
            <a:r>
              <a:rPr lang="en-US" sz="2400" dirty="0">
                <a:latin typeface="Times New Roman" pitchFamily="18" charset="0"/>
                <a:cs typeface="Times New Roman" pitchFamily="18" charset="0"/>
              </a:rPr>
              <a:t>for the zone 2 from </a:t>
            </a:r>
            <a:r>
              <a:rPr lang="en-US" sz="2400" dirty="0" smtClean="0">
                <a:latin typeface="Times New Roman" pitchFamily="18" charset="0"/>
                <a:cs typeface="Times New Roman" pitchFamily="18" charset="0"/>
              </a:rPr>
              <a:t>KENGERI TTMC to RAJARAJESHWARI NAGAR GATE,  </a:t>
            </a:r>
            <a:r>
              <a:rPr lang="en-US" sz="2400" dirty="0">
                <a:latin typeface="Times New Roman" pitchFamily="18" charset="0"/>
                <a:cs typeface="Times New Roman" pitchFamily="18" charset="0"/>
              </a:rPr>
              <a:t>the values obtained for A and </a:t>
            </a:r>
            <a:r>
              <a:rPr lang="en-US" sz="2400" dirty="0" smtClean="0">
                <a:latin typeface="Times New Roman" pitchFamily="18" charset="0"/>
                <a:cs typeface="Times New Roman" pitchFamily="18" charset="0"/>
              </a:rPr>
              <a:t>M </a:t>
            </a:r>
            <a:r>
              <a:rPr lang="en-US" sz="2400" dirty="0">
                <a:latin typeface="Times New Roman" pitchFamily="18" charset="0"/>
                <a:cs typeface="Times New Roman" pitchFamily="18" charset="0"/>
              </a:rPr>
              <a:t>are as follows and the congestion index is represented as a table and graph </a:t>
            </a:r>
            <a:r>
              <a:rPr lang="en-US" sz="2400" dirty="0" smtClean="0">
                <a:latin typeface="Times New Roman" pitchFamily="18" charset="0"/>
                <a:cs typeface="Times New Roman" pitchFamily="18" charset="0"/>
              </a:rPr>
              <a:t>below</a:t>
            </a:r>
            <a:endParaRPr lang="en-US" sz="2400" dirty="0">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66564348"/>
              </p:ext>
            </p:extLst>
          </p:nvPr>
        </p:nvGraphicFramePr>
        <p:xfrm>
          <a:off x="914400" y="3733800"/>
          <a:ext cx="6553200" cy="135128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981200">
                  <a:extLst>
                    <a:ext uri="{9D8B030D-6E8A-4147-A177-3AD203B41FA5}">
                      <a16:colId xmlns="" xmlns:a16="http://schemas.microsoft.com/office/drawing/2014/main" val="20003"/>
                    </a:ext>
                  </a:extLst>
                </a:gridCol>
              </a:tblGrid>
              <a:tr h="609600">
                <a:tc>
                  <a:txBody>
                    <a:bodyPr/>
                    <a:lstStyle/>
                    <a:p>
                      <a:r>
                        <a:rPr lang="en-US" dirty="0" smtClean="0"/>
                        <a:t>zones</a:t>
                      </a:r>
                      <a:endParaRPr lang="en-US" dirty="0"/>
                    </a:p>
                  </a:txBody>
                  <a:tcPr/>
                </a:tc>
                <a:tc>
                  <a:txBody>
                    <a:bodyPr/>
                    <a:lstStyle/>
                    <a:p>
                      <a:r>
                        <a:rPr lang="en-US" dirty="0" smtClean="0"/>
                        <a:t>A</a:t>
                      </a:r>
                      <a:r>
                        <a:rPr lang="en-US" baseline="0" dirty="0" smtClean="0"/>
                        <a:t> in kmph</a:t>
                      </a:r>
                      <a:endParaRPr lang="en-US" dirty="0"/>
                    </a:p>
                  </a:txBody>
                  <a:tcPr/>
                </a:tc>
                <a:tc>
                  <a:txBody>
                    <a:bodyPr/>
                    <a:lstStyle/>
                    <a:p>
                      <a:r>
                        <a:rPr lang="en-US" dirty="0" smtClean="0"/>
                        <a:t>M in kmph</a:t>
                      </a:r>
                      <a:endParaRPr lang="en-US" dirty="0"/>
                    </a:p>
                  </a:txBody>
                  <a:tcPr/>
                </a:tc>
                <a:tc>
                  <a:txBody>
                    <a:bodyPr/>
                    <a:lstStyle/>
                    <a:p>
                      <a:r>
                        <a:rPr lang="en-US" dirty="0" smtClean="0"/>
                        <a:t>Congestion Index</a:t>
                      </a:r>
                      <a:endParaRPr lang="en-US" dirty="0"/>
                    </a:p>
                  </a:txBody>
                  <a:tcPr/>
                </a:tc>
                <a:extLst>
                  <a:ext uri="{0D108BD9-81ED-4DB2-BD59-A6C34878D82A}">
                    <a16:rowId xmlns="" xmlns:a16="http://schemas.microsoft.com/office/drawing/2014/main" val="10000"/>
                  </a:ext>
                </a:extLst>
              </a:tr>
              <a:tr h="370840">
                <a:tc>
                  <a:txBody>
                    <a:bodyPr/>
                    <a:lstStyle/>
                    <a:p>
                      <a:r>
                        <a:rPr lang="en-US" dirty="0" smtClean="0"/>
                        <a:t>1</a:t>
                      </a:r>
                      <a:endParaRPr lang="en-US" dirty="0"/>
                    </a:p>
                  </a:txBody>
                  <a:tcPr/>
                </a:tc>
                <a:tc>
                  <a:txBody>
                    <a:bodyPr/>
                    <a:lstStyle/>
                    <a:p>
                      <a:r>
                        <a:rPr lang="en-US" dirty="0" smtClean="0"/>
                        <a:t>17.85</a:t>
                      </a:r>
                      <a:endParaRPr lang="en-US" dirty="0"/>
                    </a:p>
                  </a:txBody>
                  <a:tcPr/>
                </a:tc>
                <a:tc>
                  <a:txBody>
                    <a:bodyPr/>
                    <a:lstStyle/>
                    <a:p>
                      <a:r>
                        <a:rPr lang="en-US" dirty="0" smtClean="0"/>
                        <a:t>40</a:t>
                      </a:r>
                      <a:endParaRPr lang="en-US" dirty="0"/>
                    </a:p>
                  </a:txBody>
                  <a:tcPr/>
                </a:tc>
                <a:tc>
                  <a:txBody>
                    <a:bodyPr/>
                    <a:lstStyle/>
                    <a:p>
                      <a:r>
                        <a:rPr lang="en-US" dirty="0" smtClean="0"/>
                        <a:t>0.55</a:t>
                      </a:r>
                      <a:endParaRPr lang="en-US" dirty="0"/>
                    </a:p>
                  </a:txBody>
                  <a:tcPr/>
                </a:tc>
                <a:extLst>
                  <a:ext uri="{0D108BD9-81ED-4DB2-BD59-A6C34878D82A}">
                    <a16:rowId xmlns="" xmlns:a16="http://schemas.microsoft.com/office/drawing/2014/main" val="10001"/>
                  </a:ext>
                </a:extLst>
              </a:tr>
              <a:tr h="370840">
                <a:tc>
                  <a:txBody>
                    <a:bodyPr/>
                    <a:lstStyle/>
                    <a:p>
                      <a:r>
                        <a:rPr lang="en-US" dirty="0" smtClean="0"/>
                        <a:t>2</a:t>
                      </a:r>
                      <a:endParaRPr lang="en-US" dirty="0"/>
                    </a:p>
                  </a:txBody>
                  <a:tcPr/>
                </a:tc>
                <a:tc>
                  <a:txBody>
                    <a:bodyPr/>
                    <a:lstStyle/>
                    <a:p>
                      <a:r>
                        <a:rPr lang="en-US" dirty="0" smtClean="0"/>
                        <a:t>21.97</a:t>
                      </a:r>
                      <a:endParaRPr lang="en-US" dirty="0"/>
                    </a:p>
                  </a:txBody>
                  <a:tcPr/>
                </a:tc>
                <a:tc>
                  <a:txBody>
                    <a:bodyPr/>
                    <a:lstStyle/>
                    <a:p>
                      <a:r>
                        <a:rPr lang="en-US" dirty="0" smtClean="0"/>
                        <a:t>40</a:t>
                      </a:r>
                      <a:endParaRPr lang="en-US" dirty="0"/>
                    </a:p>
                  </a:txBody>
                  <a:tcPr/>
                </a:tc>
                <a:tc>
                  <a:txBody>
                    <a:bodyPr/>
                    <a:lstStyle/>
                    <a:p>
                      <a:r>
                        <a:rPr lang="en-US" dirty="0" smtClean="0"/>
                        <a:t>0.45</a:t>
                      </a:r>
                      <a:endParaRPr lang="en-US" dirty="0"/>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194821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552672142"/>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98892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1836" y="774411"/>
            <a:ext cx="3316934" cy="584775"/>
          </a:xfrm>
          <a:prstGeom prst="rect">
            <a:avLst/>
          </a:prstGeom>
        </p:spPr>
        <p:txBody>
          <a:bodyPr wrap="none">
            <a:spAutoFit/>
          </a:bodyPr>
          <a:lstStyle/>
          <a:p>
            <a:r>
              <a:rPr lang="en-US" sz="3200" dirty="0" smtClean="0">
                <a:latin typeface="Times New Roman" pitchFamily="18" charset="0"/>
                <a:cs typeface="Times New Roman" pitchFamily="18" charset="0"/>
              </a:rPr>
              <a:t>SIDE FRICTIONS</a:t>
            </a:r>
            <a:endParaRPr lang="en-US" sz="3200" dirty="0"/>
          </a:p>
        </p:txBody>
      </p:sp>
      <p:sp>
        <p:nvSpPr>
          <p:cNvPr id="4" name="Rectangle 3"/>
          <p:cNvSpPr/>
          <p:nvPr/>
        </p:nvSpPr>
        <p:spPr>
          <a:xfrm>
            <a:off x="990600" y="2590800"/>
            <a:ext cx="6705600" cy="2723823"/>
          </a:xfrm>
          <a:prstGeom prst="rect">
            <a:avLst/>
          </a:prstGeom>
        </p:spPr>
        <p:txBody>
          <a:bodyPr wrap="square">
            <a:spAutoFit/>
          </a:bodyPr>
          <a:lstStyle/>
          <a:p>
            <a:pPr marL="342900" indent="-342900">
              <a:spcBef>
                <a:spcPts val="1800"/>
              </a:spcBef>
              <a:spcAft>
                <a:spcPts val="1200"/>
              </a:spcAft>
              <a:buFont typeface="Arial" pitchFamily="34" charset="0"/>
              <a:buChar char="•"/>
            </a:pPr>
            <a:r>
              <a:rPr lang="en-US" sz="2400" dirty="0">
                <a:latin typeface="Times New Roman" pitchFamily="18" charset="0"/>
                <a:cs typeface="Times New Roman" pitchFamily="18" charset="0"/>
              </a:rPr>
              <a:t>Vendors.</a:t>
            </a:r>
          </a:p>
          <a:p>
            <a:pPr marL="342900" indent="-342900">
              <a:spcBef>
                <a:spcPts val="1800"/>
              </a:spcBef>
              <a:spcAft>
                <a:spcPts val="1200"/>
              </a:spcAft>
              <a:buFont typeface="Arial" pitchFamily="34" charset="0"/>
              <a:buChar char="•"/>
            </a:pPr>
            <a:r>
              <a:rPr lang="en-US" sz="2400" dirty="0">
                <a:latin typeface="Times New Roman" pitchFamily="18" charset="0"/>
                <a:cs typeface="Times New Roman" pitchFamily="18" charset="0"/>
              </a:rPr>
              <a:t>On road </a:t>
            </a:r>
            <a:r>
              <a:rPr lang="en-US" sz="2400" dirty="0" smtClean="0">
                <a:latin typeface="Times New Roman" pitchFamily="18" charset="0"/>
                <a:cs typeface="Times New Roman" pitchFamily="18" charset="0"/>
              </a:rPr>
              <a:t>parking.</a:t>
            </a:r>
            <a:endParaRPr lang="en-US" sz="2400" dirty="0">
              <a:latin typeface="Times New Roman" pitchFamily="18" charset="0"/>
              <a:cs typeface="Times New Roman" pitchFamily="18" charset="0"/>
            </a:endParaRPr>
          </a:p>
          <a:p>
            <a:pPr marL="342900" indent="-342900">
              <a:spcBef>
                <a:spcPts val="1800"/>
              </a:spcBef>
              <a:spcAft>
                <a:spcPts val="1200"/>
              </a:spcAft>
              <a:buFont typeface="Arial" pitchFamily="34" charset="0"/>
              <a:buChar char="•"/>
            </a:pPr>
            <a:r>
              <a:rPr lang="en-US" sz="2400" dirty="0">
                <a:latin typeface="Times New Roman" pitchFamily="18" charset="0"/>
                <a:cs typeface="Times New Roman" pitchFamily="18" charset="0"/>
              </a:rPr>
              <a:t>Improper bus </a:t>
            </a:r>
            <a:r>
              <a:rPr lang="en-US" sz="2400" dirty="0" smtClean="0">
                <a:latin typeface="Times New Roman" pitchFamily="18" charset="0"/>
                <a:cs typeface="Times New Roman" pitchFamily="18" charset="0"/>
              </a:rPr>
              <a:t>stoppage</a:t>
            </a:r>
            <a:r>
              <a:rPr lang="en-US" sz="2400" dirty="0">
                <a:latin typeface="Times New Roman" pitchFamily="18" charset="0"/>
                <a:cs typeface="Times New Roman" pitchFamily="18" charset="0"/>
              </a:rPr>
              <a:t>.</a:t>
            </a:r>
          </a:p>
          <a:p>
            <a:pPr marL="342900" indent="-342900">
              <a:spcBef>
                <a:spcPts val="1800"/>
              </a:spcBef>
              <a:spcAft>
                <a:spcPts val="1200"/>
              </a:spcAft>
              <a:buFont typeface="Arial" pitchFamily="34" charset="0"/>
              <a:buChar char="•"/>
            </a:pPr>
            <a:r>
              <a:rPr lang="en-US" sz="2400" dirty="0" smtClean="0">
                <a:latin typeface="Times New Roman" pitchFamily="18" charset="0"/>
                <a:cs typeface="Times New Roman" pitchFamily="18" charset="0"/>
              </a:rPr>
              <a:t>Pedestrain </a:t>
            </a:r>
            <a:r>
              <a:rPr lang="en-US" sz="2400" dirty="0">
                <a:latin typeface="Times New Roman" pitchFamily="18" charset="0"/>
                <a:cs typeface="Times New Roman" pitchFamily="18" charset="0"/>
              </a:rPr>
              <a:t>crossing.</a:t>
            </a:r>
          </a:p>
        </p:txBody>
      </p:sp>
    </p:spTree>
    <p:extLst>
      <p:ext uri="{BB962C8B-B14F-4D97-AF65-F5344CB8AC3E}">
        <p14:creationId xmlns:p14="http://schemas.microsoft.com/office/powerpoint/2010/main" val="18320263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t>INVENTORY OF BUS STOPS</a:t>
            </a:r>
            <a:endParaRPr lang="en-IN"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291561" y="1420696"/>
            <a:ext cx="6079058" cy="5118649"/>
          </a:xfrm>
          <a:prstGeom prst="rect">
            <a:avLst/>
          </a:prstGeom>
          <a:noFill/>
          <a:ln>
            <a:noFill/>
          </a:ln>
        </p:spPr>
      </p:pic>
    </p:spTree>
    <p:extLst>
      <p:ext uri="{BB962C8B-B14F-4D97-AF65-F5344CB8AC3E}">
        <p14:creationId xmlns:p14="http://schemas.microsoft.com/office/powerpoint/2010/main" val="4233889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lvl="0" indent="0">
              <a:spcAft>
                <a:spcPct val="0"/>
              </a:spcAft>
              <a:buNone/>
            </a:pPr>
            <a:r>
              <a:rPr lang="en-US" altLang="en-US" dirty="0">
                <a:solidFill>
                  <a:schemeClr val="accent2"/>
                </a:solidFill>
                <a:latin typeface="Times New Roman" panose="02020603050405020304" pitchFamily="18" charset="0"/>
                <a:cs typeface="Times New Roman" panose="02020603050405020304" pitchFamily="18" charset="0"/>
                <a:sym typeface="Times New Roman" charset="0"/>
              </a:rPr>
              <a:t>GUIDED BY</a:t>
            </a:r>
          </a:p>
          <a:p>
            <a:pPr lvl="0" indent="0">
              <a:spcAft>
                <a:spcPct val="0"/>
              </a:spcAft>
              <a:buNone/>
            </a:pPr>
            <a:endParaRPr lang="en-US" altLang="en-US" dirty="0">
              <a:solidFill>
                <a:srgbClr val="000000"/>
              </a:solidFill>
              <a:latin typeface="Times New Roman" panose="02020603050405020304" pitchFamily="18" charset="0"/>
              <a:cs typeface="Times New Roman" panose="02020603050405020304" pitchFamily="18" charset="0"/>
            </a:endParaRPr>
          </a:p>
          <a:p>
            <a:pPr lvl="0" indent="0">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1) </a:t>
            </a:r>
            <a:r>
              <a:rPr lang="en-US" altLang="en-US" sz="2400" dirty="0" smtClean="0">
                <a:solidFill>
                  <a:srgbClr val="000000"/>
                </a:solidFill>
                <a:latin typeface="Times New Roman" panose="02020603050405020304" pitchFamily="18" charset="0"/>
                <a:cs typeface="Times New Roman" panose="02020603050405020304" pitchFamily="18" charset="0"/>
              </a:rPr>
              <a:t>BHASKAR A N</a:t>
            </a:r>
            <a:endParaRPr lang="en-US" altLang="en-US" sz="2400" dirty="0">
              <a:solidFill>
                <a:srgbClr val="000000"/>
              </a:solidFill>
              <a:latin typeface="Times New Roman" panose="02020603050405020304" pitchFamily="18" charset="0"/>
              <a:cs typeface="Times New Roman" panose="02020603050405020304" pitchFamily="18" charset="0"/>
            </a:endParaRPr>
          </a:p>
          <a:p>
            <a:pPr lvl="0" indent="0">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Ass. Proff. Civil Dept</a:t>
            </a:r>
          </a:p>
          <a:p>
            <a:pPr lvl="0" indent="0">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smtClean="0">
                <a:solidFill>
                  <a:srgbClr val="000000"/>
                </a:solidFill>
                <a:latin typeface="Times New Roman" panose="02020603050405020304" pitchFamily="18" charset="0"/>
                <a:cs typeface="Times New Roman" panose="02020603050405020304" pitchFamily="18" charset="0"/>
              </a:rPr>
              <a:t>RRCE</a:t>
            </a:r>
            <a:endParaRPr lang="en-US" altLang="en-US" sz="2400" dirty="0">
              <a:solidFill>
                <a:srgbClr val="000000"/>
              </a:solidFill>
              <a:latin typeface="Times New Roman" panose="02020603050405020304" pitchFamily="18" charset="0"/>
              <a:cs typeface="Times New Roman" panose="02020603050405020304" pitchFamily="18" charset="0"/>
            </a:endParaRPr>
          </a:p>
          <a:p>
            <a:endParaRPr lang="en-US" dirty="0"/>
          </a:p>
        </p:txBody>
      </p:sp>
      <p:sp>
        <p:nvSpPr>
          <p:cNvPr id="4" name="Content Placeholder 3"/>
          <p:cNvSpPr>
            <a:spLocks noGrp="1"/>
          </p:cNvSpPr>
          <p:nvPr>
            <p:ph sz="half" idx="2"/>
          </p:nvPr>
        </p:nvSpPr>
        <p:spPr/>
        <p:txBody>
          <a:bodyPr>
            <a:normAutofit/>
          </a:bodyPr>
          <a:lstStyle/>
          <a:p>
            <a:pPr lvl="0" indent="0">
              <a:lnSpc>
                <a:spcPct val="80000"/>
              </a:lnSpc>
              <a:spcAft>
                <a:spcPct val="0"/>
              </a:spcAft>
              <a:buNone/>
            </a:pPr>
            <a:r>
              <a:rPr lang="en-US" altLang="en-US" dirty="0">
                <a:solidFill>
                  <a:schemeClr val="hlink"/>
                </a:solidFill>
                <a:latin typeface="Times New Roman" panose="02020603050405020304" pitchFamily="18" charset="0"/>
                <a:cs typeface="Times New Roman" panose="02020603050405020304" pitchFamily="18" charset="0"/>
                <a:sym typeface="Andalus" charset="0"/>
              </a:rPr>
              <a:t>PRESENTED BY</a:t>
            </a:r>
          </a:p>
          <a:p>
            <a:pPr lvl="0" indent="0">
              <a:lnSpc>
                <a:spcPct val="80000"/>
              </a:lnSpc>
              <a:spcAft>
                <a:spcPct val="0"/>
              </a:spcAft>
              <a:buNone/>
            </a:pPr>
            <a:endParaRPr lang="en-US" altLang="en-US" dirty="0">
              <a:solidFill>
                <a:srgbClr val="000000"/>
              </a:solidFill>
              <a:latin typeface="Times New Roman" panose="02020603050405020304" pitchFamily="18" charset="0"/>
              <a:cs typeface="Times New Roman" panose="02020603050405020304" pitchFamily="18" charset="0"/>
            </a:endParaRPr>
          </a:p>
          <a:p>
            <a:pPr lvl="0" indent="0">
              <a:lnSpc>
                <a:spcPct val="80000"/>
              </a:lnSpc>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1) </a:t>
            </a:r>
            <a:r>
              <a:rPr lang="en-US" altLang="en-US" sz="2400" dirty="0" smtClean="0">
                <a:solidFill>
                  <a:srgbClr val="000000"/>
                </a:solidFill>
                <a:latin typeface="Times New Roman" panose="02020603050405020304" pitchFamily="18" charset="0"/>
                <a:cs typeface="Times New Roman" panose="02020603050405020304" pitchFamily="18" charset="0"/>
              </a:rPr>
              <a:t>ANUSHKUMAR MG</a:t>
            </a:r>
            <a:endParaRPr lang="en-US" altLang="en-US" sz="2400" dirty="0">
              <a:solidFill>
                <a:srgbClr val="000000"/>
              </a:solidFill>
              <a:latin typeface="Times New Roman" panose="02020603050405020304" pitchFamily="18" charset="0"/>
              <a:cs typeface="Times New Roman" panose="02020603050405020304" pitchFamily="18" charset="0"/>
            </a:endParaRPr>
          </a:p>
          <a:p>
            <a:pPr lvl="0" indent="0">
              <a:lnSpc>
                <a:spcPct val="80000"/>
              </a:lnSpc>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smtClean="0">
                <a:solidFill>
                  <a:srgbClr val="000000"/>
                </a:solidFill>
                <a:latin typeface="Times New Roman" panose="02020603050405020304" pitchFamily="18" charset="0"/>
                <a:cs typeface="Times New Roman" panose="02020603050405020304" pitchFamily="18" charset="0"/>
              </a:rPr>
              <a:t>   </a:t>
            </a:r>
            <a:r>
              <a:rPr lang="en-US" altLang="en-US" sz="2400" dirty="0" smtClean="0">
                <a:solidFill>
                  <a:srgbClr val="000000"/>
                </a:solidFill>
                <a:latin typeface="Times New Roman" panose="02020603050405020304" pitchFamily="18" charset="0"/>
                <a:cs typeface="Times New Roman" panose="02020603050405020304" pitchFamily="18" charset="0"/>
              </a:rPr>
              <a:t>(1RR17CV010)</a:t>
            </a:r>
            <a:endParaRPr lang="en-US" altLang="en-US" sz="2400" dirty="0">
              <a:solidFill>
                <a:srgbClr val="000000"/>
              </a:solidFill>
              <a:latin typeface="Times New Roman" panose="02020603050405020304" pitchFamily="18" charset="0"/>
              <a:cs typeface="Times New Roman" panose="02020603050405020304" pitchFamily="18" charset="0"/>
            </a:endParaRPr>
          </a:p>
          <a:p>
            <a:pPr lvl="0" indent="0">
              <a:lnSpc>
                <a:spcPct val="80000"/>
              </a:lnSpc>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2) </a:t>
            </a:r>
            <a:r>
              <a:rPr lang="en-US" altLang="en-US" sz="2400" dirty="0" smtClean="0">
                <a:solidFill>
                  <a:srgbClr val="000000"/>
                </a:solidFill>
                <a:latin typeface="Times New Roman" panose="02020603050405020304" pitchFamily="18" charset="0"/>
                <a:cs typeface="Times New Roman" panose="02020603050405020304" pitchFamily="18" charset="0"/>
              </a:rPr>
              <a:t>DARSHAN R</a:t>
            </a:r>
            <a:endParaRPr lang="en-US" altLang="en-US" sz="2400" dirty="0">
              <a:solidFill>
                <a:srgbClr val="000000"/>
              </a:solidFill>
              <a:latin typeface="Times New Roman" panose="02020603050405020304" pitchFamily="18" charset="0"/>
              <a:cs typeface="Times New Roman" panose="02020603050405020304" pitchFamily="18" charset="0"/>
            </a:endParaRPr>
          </a:p>
          <a:p>
            <a:pPr lvl="0" indent="0">
              <a:lnSpc>
                <a:spcPct val="80000"/>
              </a:lnSpc>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smtClean="0">
                <a:solidFill>
                  <a:srgbClr val="000000"/>
                </a:solidFill>
                <a:latin typeface="Times New Roman" panose="02020603050405020304" pitchFamily="18" charset="0"/>
                <a:cs typeface="Times New Roman" panose="02020603050405020304" pitchFamily="18" charset="0"/>
              </a:rPr>
              <a:t>(1RR17CV027)</a:t>
            </a:r>
            <a:endParaRPr lang="en-US" altLang="en-US" sz="2400" dirty="0">
              <a:solidFill>
                <a:srgbClr val="000000"/>
              </a:solidFill>
              <a:latin typeface="Times New Roman" panose="02020603050405020304" pitchFamily="18" charset="0"/>
              <a:cs typeface="Times New Roman" panose="02020603050405020304" pitchFamily="18" charset="0"/>
            </a:endParaRPr>
          </a:p>
          <a:p>
            <a:pPr lvl="0" indent="0">
              <a:lnSpc>
                <a:spcPct val="80000"/>
              </a:lnSpc>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3) </a:t>
            </a:r>
            <a:r>
              <a:rPr lang="en-US" altLang="en-US" sz="2400" dirty="0" smtClean="0">
                <a:solidFill>
                  <a:srgbClr val="000000"/>
                </a:solidFill>
                <a:latin typeface="Times New Roman" panose="02020603050405020304" pitchFamily="18" charset="0"/>
                <a:cs typeface="Times New Roman" panose="02020603050405020304" pitchFamily="18" charset="0"/>
              </a:rPr>
              <a:t>MADHUSUDHAN R</a:t>
            </a:r>
            <a:endParaRPr lang="en-US" altLang="en-US" sz="2400" dirty="0">
              <a:solidFill>
                <a:srgbClr val="000000"/>
              </a:solidFill>
              <a:latin typeface="Times New Roman" panose="02020603050405020304" pitchFamily="18" charset="0"/>
              <a:cs typeface="Times New Roman" panose="02020603050405020304" pitchFamily="18" charset="0"/>
            </a:endParaRPr>
          </a:p>
          <a:p>
            <a:pPr lvl="0" indent="0">
              <a:lnSpc>
                <a:spcPct val="80000"/>
              </a:lnSpc>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smtClean="0">
                <a:solidFill>
                  <a:srgbClr val="000000"/>
                </a:solidFill>
                <a:latin typeface="Times New Roman" panose="02020603050405020304" pitchFamily="18" charset="0"/>
                <a:cs typeface="Times New Roman" panose="02020603050405020304" pitchFamily="18" charset="0"/>
              </a:rPr>
              <a:t>(1RR17CV043)</a:t>
            </a:r>
            <a:endParaRPr lang="en-US" altLang="en-US" sz="2400" dirty="0">
              <a:solidFill>
                <a:srgbClr val="000000"/>
              </a:solidFill>
              <a:latin typeface="Times New Roman" panose="02020603050405020304" pitchFamily="18" charset="0"/>
              <a:cs typeface="Times New Roman" panose="02020603050405020304" pitchFamily="18" charset="0"/>
            </a:endParaRPr>
          </a:p>
          <a:p>
            <a:pPr lvl="0" indent="0">
              <a:lnSpc>
                <a:spcPct val="80000"/>
              </a:lnSpc>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4) </a:t>
            </a:r>
            <a:r>
              <a:rPr lang="en-US" altLang="en-US" sz="2400" dirty="0" smtClean="0">
                <a:solidFill>
                  <a:srgbClr val="000000"/>
                </a:solidFill>
                <a:latin typeface="Times New Roman" panose="02020603050405020304" pitchFamily="18" charset="0"/>
                <a:cs typeface="Times New Roman" panose="02020603050405020304" pitchFamily="18" charset="0"/>
              </a:rPr>
              <a:t>KIRAN M</a:t>
            </a:r>
            <a:endParaRPr lang="en-US" altLang="en-US" sz="2400" dirty="0">
              <a:solidFill>
                <a:srgbClr val="000000"/>
              </a:solidFill>
              <a:latin typeface="Times New Roman" panose="02020603050405020304" pitchFamily="18" charset="0"/>
              <a:cs typeface="Times New Roman" panose="02020603050405020304" pitchFamily="18" charset="0"/>
            </a:endParaRPr>
          </a:p>
          <a:p>
            <a:pPr lvl="0" indent="0">
              <a:lnSpc>
                <a:spcPct val="80000"/>
              </a:lnSpc>
              <a:spcAft>
                <a:spcPct val="0"/>
              </a:spcAft>
              <a:buNone/>
            </a:pP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smtClean="0">
                <a:solidFill>
                  <a:srgbClr val="000000"/>
                </a:solidFill>
                <a:latin typeface="Times New Roman" panose="02020603050405020304" pitchFamily="18" charset="0"/>
                <a:cs typeface="Times New Roman" panose="02020603050405020304" pitchFamily="18" charset="0"/>
              </a:rPr>
              <a:t>(1RR18CV412)</a:t>
            </a:r>
            <a:endParaRPr lang="en-US" altLang="en-US" sz="2400" dirty="0">
              <a:solidFill>
                <a:srgbClr val="00000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140460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077200" cy="563562"/>
          </a:xfrm>
        </p:spPr>
        <p:txBody>
          <a:bodyPr>
            <a:noAutofit/>
          </a:bodyPr>
          <a:lstStyle/>
          <a:p>
            <a:r>
              <a:rPr lang="en-US" sz="3200" dirty="0" smtClean="0">
                <a:latin typeface="Times New Roman" pitchFamily="18" charset="0"/>
                <a:cs typeface="Times New Roman" pitchFamily="18" charset="0"/>
              </a:rPr>
              <a:t>BUS STOP DETAILS</a:t>
            </a:r>
            <a:endParaRPr lang="en-US" sz="3200" dirty="0">
              <a:latin typeface="Times New Roman" pitchFamily="18" charset="0"/>
              <a:cs typeface="Times New Roman" pitchFamily="18" charset="0"/>
            </a:endParaRPr>
          </a:p>
        </p:txBody>
      </p:sp>
      <p:sp>
        <p:nvSpPr>
          <p:cNvPr id="17" name="Rectangle 3"/>
          <p:cNvSpPr>
            <a:spLocks noChangeArrowheads="1"/>
          </p:cNvSpPr>
          <p:nvPr/>
        </p:nvSpPr>
        <p:spPr bwMode="auto">
          <a:xfrm>
            <a:off x="3049588"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95653953"/>
              </p:ext>
            </p:extLst>
          </p:nvPr>
        </p:nvGraphicFramePr>
        <p:xfrm>
          <a:off x="1157777" y="858983"/>
          <a:ext cx="6185131" cy="5542249"/>
        </p:xfrm>
        <a:graphic>
          <a:graphicData uri="http://schemas.openxmlformats.org/drawingml/2006/table">
            <a:tbl>
              <a:tblPr/>
              <a:tblGrid>
                <a:gridCol w="1271836"/>
                <a:gridCol w="2466819"/>
                <a:gridCol w="1271836"/>
                <a:gridCol w="1174640"/>
              </a:tblGrid>
              <a:tr h="507558">
                <a:tc rowSpan="2">
                  <a:txBody>
                    <a:bodyPr/>
                    <a:lstStyle/>
                    <a:p>
                      <a:pPr algn="l">
                        <a:lnSpc>
                          <a:spcPct val="107000"/>
                        </a:lnSpc>
                        <a:spcAft>
                          <a:spcPts val="800"/>
                        </a:spcAft>
                      </a:pPr>
                      <a:r>
                        <a:rPr lang="en-IN" sz="1600" b="1" dirty="0" err="1">
                          <a:effectLst/>
                          <a:latin typeface="Times New Roman"/>
                          <a:ea typeface="Calibri"/>
                          <a:cs typeface="Times New Roman"/>
                        </a:rPr>
                        <a:t>Sl</a:t>
                      </a:r>
                      <a:r>
                        <a:rPr lang="en-IN" sz="1600" b="1" dirty="0">
                          <a:effectLst/>
                          <a:latin typeface="Times New Roman"/>
                          <a:ea typeface="Calibri"/>
                          <a:cs typeface="Times New Roman"/>
                        </a:rPr>
                        <a:t> No</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247015" algn="l">
                        <a:lnSpc>
                          <a:spcPct val="107000"/>
                        </a:lnSpc>
                        <a:spcAft>
                          <a:spcPts val="800"/>
                        </a:spcAft>
                      </a:pPr>
                      <a:r>
                        <a:rPr lang="en-IN" sz="1600" b="1" dirty="0">
                          <a:effectLst/>
                          <a:latin typeface="Times New Roman"/>
                          <a:ea typeface="Calibri"/>
                          <a:cs typeface="Times New Roman"/>
                        </a:rPr>
                        <a:t>Name of Bus Stops</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a:lnSpc>
                          <a:spcPct val="107000"/>
                        </a:lnSpc>
                        <a:spcAft>
                          <a:spcPts val="800"/>
                        </a:spcAft>
                      </a:pPr>
                      <a:r>
                        <a:rPr lang="en-IN" sz="1600" b="1">
                          <a:effectLst/>
                          <a:latin typeface="Times New Roman"/>
                          <a:ea typeface="Calibri"/>
                          <a:cs typeface="Times New Roman"/>
                        </a:rPr>
                        <a:t>Facility of Separate Bus Bay</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r>
              <a:tr h="312901">
                <a:tc vMerge="1">
                  <a:txBody>
                    <a:bodyPr/>
                    <a:lstStyle/>
                    <a:p>
                      <a:endParaRPr lang="en-IN"/>
                    </a:p>
                  </a:txBody>
                  <a:tcPr/>
                </a:tc>
                <a:tc vMerge="1">
                  <a:txBody>
                    <a:bodyPr/>
                    <a:lstStyle/>
                    <a:p>
                      <a:endParaRPr lang="en-IN"/>
                    </a:p>
                  </a:txBody>
                  <a:tcPr/>
                </a:tc>
                <a:tc>
                  <a:txBody>
                    <a:bodyPr/>
                    <a:lstStyle/>
                    <a:p>
                      <a:pPr algn="l">
                        <a:lnSpc>
                          <a:spcPct val="107000"/>
                        </a:lnSpc>
                        <a:spcAft>
                          <a:spcPts val="800"/>
                        </a:spcAft>
                      </a:pPr>
                      <a:r>
                        <a:rPr lang="en-IN" sz="1600" b="1" dirty="0">
                          <a:effectLst/>
                          <a:latin typeface="Times New Roman"/>
                          <a:ea typeface="Calibri"/>
                          <a:cs typeface="Times New Roman"/>
                        </a:rPr>
                        <a:t>       YES</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b="1">
                          <a:effectLst/>
                          <a:latin typeface="Times New Roman"/>
                          <a:ea typeface="Calibri"/>
                          <a:cs typeface="Times New Roman"/>
                        </a:rPr>
                        <a:t>        NO</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3084">
                <a:tc>
                  <a:txBody>
                    <a:bodyPr/>
                    <a:lstStyle/>
                    <a:p>
                      <a:pPr algn="l">
                        <a:lnSpc>
                          <a:spcPct val="107000"/>
                        </a:lnSpc>
                        <a:spcAft>
                          <a:spcPts val="800"/>
                        </a:spcAft>
                      </a:pPr>
                      <a:r>
                        <a:rPr lang="en-IN" sz="1600">
                          <a:effectLst/>
                          <a:latin typeface="Times New Roman"/>
                          <a:ea typeface="Calibri"/>
                          <a:cs typeface="Times New Roman"/>
                        </a:rPr>
                        <a:t>1.</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Ramohalli Cross</a:t>
                      </a:r>
                      <a:endParaRPr lang="en-IN" sz="1600" dirty="0">
                        <a:effectLst/>
                        <a:latin typeface="Calibri"/>
                        <a:ea typeface="Calibri"/>
                        <a:cs typeface="Times New Roman"/>
                      </a:endParaRPr>
                    </a:p>
                    <a:p>
                      <a:pPr algn="l">
                        <a:lnSpc>
                          <a:spcPct val="107000"/>
                        </a:lnSpc>
                        <a:spcAft>
                          <a:spcPts val="800"/>
                        </a:spcAft>
                      </a:pPr>
                      <a:r>
                        <a:rPr lang="en-IN" sz="1600" dirty="0">
                          <a:effectLst/>
                          <a:latin typeface="Times New Roman"/>
                          <a:ea typeface="Calibri"/>
                          <a:cs typeface="Times New Roman"/>
                        </a:rPr>
                        <a:t>(Rajarajeswari Dental College)</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NO</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2552">
                <a:tc>
                  <a:txBody>
                    <a:bodyPr/>
                    <a:lstStyle/>
                    <a:p>
                      <a:pPr algn="l">
                        <a:lnSpc>
                          <a:spcPct val="107000"/>
                        </a:lnSpc>
                        <a:spcAft>
                          <a:spcPts val="800"/>
                        </a:spcAft>
                      </a:pPr>
                      <a:r>
                        <a:rPr lang="en-IN" sz="1600">
                          <a:effectLst/>
                          <a:latin typeface="Times New Roman"/>
                          <a:ea typeface="Calibri"/>
                          <a:cs typeface="Times New Roman"/>
                        </a:rPr>
                        <a:t>2.</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Anchepalya</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NO</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4520">
                <a:tc>
                  <a:txBody>
                    <a:bodyPr/>
                    <a:lstStyle/>
                    <a:p>
                      <a:pPr algn="l">
                        <a:lnSpc>
                          <a:spcPct val="107000"/>
                        </a:lnSpc>
                        <a:spcAft>
                          <a:spcPts val="800"/>
                        </a:spcAft>
                      </a:pPr>
                      <a:r>
                        <a:rPr lang="en-IN" sz="1600">
                          <a:effectLst/>
                          <a:latin typeface="Times New Roman"/>
                          <a:ea typeface="Calibri"/>
                          <a:cs typeface="Times New Roman"/>
                        </a:rPr>
                        <a:t>3.</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Rajarajeswari Medical College and Hospital</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NO</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9305">
                <a:tc>
                  <a:txBody>
                    <a:bodyPr/>
                    <a:lstStyle/>
                    <a:p>
                      <a:pPr algn="l">
                        <a:lnSpc>
                          <a:spcPct val="107000"/>
                        </a:lnSpc>
                        <a:spcAft>
                          <a:spcPts val="800"/>
                        </a:spcAft>
                      </a:pPr>
                      <a:r>
                        <a:rPr lang="en-IN" sz="1600">
                          <a:effectLst/>
                          <a:latin typeface="Times New Roman"/>
                          <a:ea typeface="Calibri"/>
                          <a:cs typeface="Times New Roman"/>
                        </a:rPr>
                        <a:t>4.</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Basavanagara Kengeri</a:t>
                      </a:r>
                      <a:endParaRPr lang="en-IN" sz="1600" dirty="0">
                        <a:effectLst/>
                        <a:latin typeface="Calibri"/>
                        <a:ea typeface="Calibri"/>
                        <a:cs typeface="Times New Roman"/>
                      </a:endParaRPr>
                    </a:p>
                    <a:p>
                      <a:pPr algn="l">
                        <a:lnSpc>
                          <a:spcPct val="107000"/>
                        </a:lnSpc>
                        <a:spcAft>
                          <a:spcPts val="800"/>
                        </a:spcAft>
                      </a:pPr>
                      <a:r>
                        <a:rPr lang="en-IN" sz="1600" dirty="0">
                          <a:effectLst/>
                          <a:latin typeface="Times New Roman"/>
                          <a:ea typeface="Calibri"/>
                          <a:cs typeface="Times New Roman"/>
                        </a:rPr>
                        <a:t>(Nice Road)</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NO</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252">
                <a:tc>
                  <a:txBody>
                    <a:bodyPr/>
                    <a:lstStyle/>
                    <a:p>
                      <a:pPr algn="l">
                        <a:lnSpc>
                          <a:spcPct val="107000"/>
                        </a:lnSpc>
                        <a:spcAft>
                          <a:spcPts val="800"/>
                        </a:spcAft>
                      </a:pPr>
                      <a:r>
                        <a:rPr lang="en-IN" sz="1600">
                          <a:effectLst/>
                          <a:latin typeface="Times New Roman"/>
                          <a:ea typeface="Calibri"/>
                          <a:cs typeface="Times New Roman"/>
                        </a:rPr>
                        <a:t>5.</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Police Station Kengeri</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       NO</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3843">
                <a:tc>
                  <a:txBody>
                    <a:bodyPr/>
                    <a:lstStyle/>
                    <a:p>
                      <a:pPr algn="l">
                        <a:lnSpc>
                          <a:spcPct val="107000"/>
                        </a:lnSpc>
                        <a:spcAft>
                          <a:spcPts val="800"/>
                        </a:spcAft>
                      </a:pPr>
                      <a:r>
                        <a:rPr lang="en-IN" sz="1600">
                          <a:effectLst/>
                          <a:latin typeface="Times New Roman"/>
                          <a:ea typeface="Calibri"/>
                          <a:cs typeface="Times New Roman"/>
                        </a:rPr>
                        <a:t>6.</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Kengeri Satellite (Depot)</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        YES</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 </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661">
                <a:tc>
                  <a:txBody>
                    <a:bodyPr/>
                    <a:lstStyle/>
                    <a:p>
                      <a:pPr algn="l">
                        <a:lnSpc>
                          <a:spcPct val="107000"/>
                        </a:lnSpc>
                        <a:spcAft>
                          <a:spcPts val="800"/>
                        </a:spcAft>
                      </a:pPr>
                      <a:r>
                        <a:rPr lang="en-IN" sz="1600">
                          <a:effectLst/>
                          <a:latin typeface="Times New Roman"/>
                          <a:ea typeface="Calibri"/>
                          <a:cs typeface="Times New Roman"/>
                        </a:rPr>
                        <a:t>7.</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Mylasandra Cross</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       NO</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7127">
                <a:tc>
                  <a:txBody>
                    <a:bodyPr/>
                    <a:lstStyle/>
                    <a:p>
                      <a:pPr algn="l">
                        <a:lnSpc>
                          <a:spcPct val="107000"/>
                        </a:lnSpc>
                        <a:spcAft>
                          <a:spcPts val="800"/>
                        </a:spcAft>
                      </a:pPr>
                      <a:r>
                        <a:rPr lang="en-IN" sz="1600">
                          <a:effectLst/>
                          <a:latin typeface="Times New Roman"/>
                          <a:ea typeface="Calibri"/>
                          <a:cs typeface="Times New Roman"/>
                        </a:rPr>
                        <a:t>8.</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R.V. College</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YES</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 </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962">
                <a:tc>
                  <a:txBody>
                    <a:bodyPr/>
                    <a:lstStyle/>
                    <a:p>
                      <a:pPr algn="l">
                        <a:lnSpc>
                          <a:spcPct val="107000"/>
                        </a:lnSpc>
                        <a:spcAft>
                          <a:spcPts val="800"/>
                        </a:spcAft>
                      </a:pPr>
                      <a:r>
                        <a:rPr lang="en-IN" sz="1600">
                          <a:effectLst/>
                          <a:latin typeface="Times New Roman"/>
                          <a:ea typeface="Calibri"/>
                          <a:cs typeface="Times New Roman"/>
                        </a:rPr>
                        <a:t>9.</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Bangalore University Gate</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       NO</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1199">
                <a:tc>
                  <a:txBody>
                    <a:bodyPr/>
                    <a:lstStyle/>
                    <a:p>
                      <a:pPr algn="l">
                        <a:lnSpc>
                          <a:spcPct val="107000"/>
                        </a:lnSpc>
                        <a:spcAft>
                          <a:spcPts val="800"/>
                        </a:spcAft>
                      </a:pPr>
                      <a:r>
                        <a:rPr lang="en-IN" sz="1600">
                          <a:effectLst/>
                          <a:latin typeface="Times New Roman"/>
                          <a:ea typeface="Calibri"/>
                          <a:cs typeface="Times New Roman"/>
                        </a:rPr>
                        <a:t>10.</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Rajarajeswari Gate</a:t>
                      </a:r>
                      <a:endParaRPr lang="en-IN" sz="1600" dirty="0">
                        <a:effectLst/>
                        <a:latin typeface="Calibri"/>
                        <a:ea typeface="Calibri"/>
                        <a:cs typeface="Times New Roman"/>
                      </a:endParaRPr>
                    </a:p>
                    <a:p>
                      <a:pPr algn="l">
                        <a:lnSpc>
                          <a:spcPct val="107000"/>
                        </a:lnSpc>
                        <a:spcAft>
                          <a:spcPts val="800"/>
                        </a:spcAft>
                      </a:pPr>
                      <a:r>
                        <a:rPr lang="en-IN" sz="1600" dirty="0">
                          <a:effectLst/>
                          <a:latin typeface="Times New Roman"/>
                          <a:ea typeface="Calibri"/>
                          <a:cs typeface="Times New Roman"/>
                        </a:rPr>
                        <a:t>(Gopalan Mall)</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a:effectLst/>
                          <a:latin typeface="Times New Roman"/>
                          <a:ea typeface="Calibri"/>
                          <a:cs typeface="Times New Roman"/>
                        </a:rPr>
                        <a:t> </a:t>
                      </a:r>
                      <a:endParaRPr lang="en-IN" sz="16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en-IN" sz="1600" dirty="0">
                          <a:effectLst/>
                          <a:latin typeface="Times New Roman"/>
                          <a:ea typeface="Calibri"/>
                          <a:cs typeface="Times New Roman"/>
                        </a:rPr>
                        <a:t>       NO</a:t>
                      </a:r>
                      <a:endParaRPr lang="en-IN" sz="16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1"/>
          <p:cNvSpPr>
            <a:spLocks noChangeArrowheads="1"/>
          </p:cNvSpPr>
          <p:nvPr/>
        </p:nvSpPr>
        <p:spPr bwMode="auto">
          <a:xfrm>
            <a:off x="2016125" y="18684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069975"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77055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1163782"/>
            <a:ext cx="8617527" cy="1122218"/>
          </a:xfrm>
        </p:spPr>
        <p:txBody>
          <a:bodyPr>
            <a:noAutofit/>
          </a:bodyPr>
          <a:lstStyle/>
          <a:p>
            <a:r>
              <a:rPr lang="en-US" sz="3200" dirty="0" smtClean="0">
                <a:latin typeface="Times New Roman" panose="02020603050405020304" pitchFamily="18" charset="0"/>
                <a:cs typeface="Times New Roman" pitchFamily="18" charset="0"/>
              </a:rPr>
              <a:t>SPOT SPEED STUDY AT IDEAL BUS STOP</a:t>
            </a:r>
            <a:br>
              <a:rPr lang="en-US" sz="3200" dirty="0" smtClean="0">
                <a:latin typeface="Times New Roman" panose="02020603050405020304" pitchFamily="18" charset="0"/>
                <a:cs typeface="Times New Roman" pitchFamily="18" charset="0"/>
              </a:rPr>
            </a:br>
            <a:r>
              <a:rPr lang="en-US" sz="3200" dirty="0" smtClean="0">
                <a:latin typeface="Times New Roman" panose="02020603050405020304" pitchFamily="18" charset="0"/>
                <a:cs typeface="Times New Roman" pitchFamily="18" charset="0"/>
              </a:rPr>
              <a:t>(RV COLLEGE BUS STOP)</a:t>
            </a:r>
            <a:endParaRPr lang="en-US" sz="3200" dirty="0">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70407636"/>
              </p:ext>
            </p:extLst>
          </p:nvPr>
        </p:nvGraphicFramePr>
        <p:xfrm>
          <a:off x="588818" y="2770909"/>
          <a:ext cx="7162800" cy="1752600"/>
        </p:xfrm>
        <a:graphic>
          <a:graphicData uri="http://schemas.openxmlformats.org/drawingml/2006/table">
            <a:tbl>
              <a:tblPr firstRow="1" bandRow="1">
                <a:tableStyleId>{5C22544A-7EE6-4342-B048-85BDC9FD1C3A}</a:tableStyleId>
              </a:tblPr>
              <a:tblGrid>
                <a:gridCol w="1325880">
                  <a:extLst>
                    <a:ext uri="{9D8B030D-6E8A-4147-A177-3AD203B41FA5}">
                      <a16:colId xmlns="" xmlns:a16="http://schemas.microsoft.com/office/drawing/2014/main" val="20000"/>
                    </a:ext>
                  </a:extLst>
                </a:gridCol>
                <a:gridCol w="1325880">
                  <a:extLst>
                    <a:ext uri="{9D8B030D-6E8A-4147-A177-3AD203B41FA5}">
                      <a16:colId xmlns="" xmlns:a16="http://schemas.microsoft.com/office/drawing/2014/main" val="20001"/>
                    </a:ext>
                  </a:extLst>
                </a:gridCol>
                <a:gridCol w="1463040">
                  <a:extLst>
                    <a:ext uri="{9D8B030D-6E8A-4147-A177-3AD203B41FA5}">
                      <a16:colId xmlns="" xmlns:a16="http://schemas.microsoft.com/office/drawing/2014/main" val="20002"/>
                    </a:ext>
                  </a:extLst>
                </a:gridCol>
                <a:gridCol w="1371600">
                  <a:extLst>
                    <a:ext uri="{9D8B030D-6E8A-4147-A177-3AD203B41FA5}">
                      <a16:colId xmlns="" xmlns:a16="http://schemas.microsoft.com/office/drawing/2014/main" val="20003"/>
                    </a:ext>
                  </a:extLst>
                </a:gridCol>
                <a:gridCol w="1676400">
                  <a:extLst>
                    <a:ext uri="{9D8B030D-6E8A-4147-A177-3AD203B41FA5}">
                      <a16:colId xmlns="" xmlns:a16="http://schemas.microsoft.com/office/drawing/2014/main" val="20004"/>
                    </a:ext>
                  </a:extLst>
                </a:gridCol>
              </a:tblGrid>
              <a:tr h="370840">
                <a:tc>
                  <a:txBody>
                    <a:bodyPr/>
                    <a:lstStyle/>
                    <a:p>
                      <a:r>
                        <a:rPr lang="en-US" dirty="0" smtClean="0"/>
                        <a:t>SPEED</a:t>
                      </a:r>
                    </a:p>
                    <a:p>
                      <a:r>
                        <a:rPr lang="en-US" dirty="0" smtClean="0"/>
                        <a:t>(m/s)</a:t>
                      </a:r>
                      <a:endParaRPr lang="en-US" dirty="0"/>
                    </a:p>
                  </a:txBody>
                  <a:tcPr/>
                </a:tc>
                <a:tc>
                  <a:txBody>
                    <a:bodyPr/>
                    <a:lstStyle/>
                    <a:p>
                      <a:r>
                        <a:rPr lang="en-US" dirty="0" smtClean="0"/>
                        <a:t>MID</a:t>
                      </a:r>
                      <a:r>
                        <a:rPr lang="en-US" baseline="0" dirty="0" smtClean="0"/>
                        <a:t> SPEED</a:t>
                      </a:r>
                    </a:p>
                    <a:p>
                      <a:r>
                        <a:rPr lang="en-US" baseline="0" dirty="0" smtClean="0"/>
                        <a:t>(m/s)</a:t>
                      </a:r>
                      <a:endParaRPr lang="en-US" dirty="0"/>
                    </a:p>
                  </a:txBody>
                  <a:tcPr/>
                </a:tc>
                <a:tc>
                  <a:txBody>
                    <a:bodyPr/>
                    <a:lstStyle/>
                    <a:p>
                      <a:r>
                        <a:rPr lang="en-US" dirty="0" smtClean="0"/>
                        <a:t>FREQUENCY</a:t>
                      </a:r>
                    </a:p>
                    <a:p>
                      <a:r>
                        <a:rPr lang="en-US" dirty="0" smtClean="0"/>
                        <a:t>        (f)</a:t>
                      </a:r>
                      <a:endParaRPr lang="en-US" dirty="0"/>
                    </a:p>
                  </a:txBody>
                  <a:tcPr/>
                </a:tc>
                <a:tc>
                  <a:txBody>
                    <a:bodyPr/>
                    <a:lstStyle/>
                    <a:p>
                      <a:r>
                        <a:rPr lang="en-US" dirty="0" smtClean="0"/>
                        <a:t>FREQUENCY </a:t>
                      </a:r>
                    </a:p>
                    <a:p>
                      <a:r>
                        <a:rPr lang="en-US" dirty="0" smtClean="0"/>
                        <a:t>         %</a:t>
                      </a:r>
                      <a:endParaRPr lang="en-US" dirty="0"/>
                    </a:p>
                  </a:txBody>
                  <a:tcPr/>
                </a:tc>
                <a:tc>
                  <a:txBody>
                    <a:bodyPr/>
                    <a:lstStyle/>
                    <a:p>
                      <a:r>
                        <a:rPr lang="en-US" dirty="0" smtClean="0"/>
                        <a:t> CUMULATIVE </a:t>
                      </a:r>
                    </a:p>
                    <a:p>
                      <a:r>
                        <a:rPr lang="en-US" dirty="0" smtClean="0"/>
                        <a:t>FREQUENCY</a:t>
                      </a:r>
                      <a:r>
                        <a:rPr lang="en-US" baseline="0" dirty="0" smtClean="0"/>
                        <a:t> %</a:t>
                      </a:r>
                      <a:endParaRPr lang="en-US" dirty="0"/>
                    </a:p>
                  </a:txBody>
                  <a:tcPr/>
                </a:tc>
                <a:extLst>
                  <a:ext uri="{0D108BD9-81ED-4DB2-BD59-A6C34878D82A}">
                    <a16:rowId xmlns="" xmlns:a16="http://schemas.microsoft.com/office/drawing/2014/main" val="10000"/>
                  </a:ext>
                </a:extLst>
              </a:tr>
              <a:tr h="370840">
                <a:tc>
                  <a:txBody>
                    <a:bodyPr/>
                    <a:lstStyle/>
                    <a:p>
                      <a:r>
                        <a:rPr lang="en-US" dirty="0" smtClean="0"/>
                        <a:t>0-5</a:t>
                      </a:r>
                      <a:endParaRPr lang="en-US" dirty="0"/>
                    </a:p>
                  </a:txBody>
                  <a:tcPr/>
                </a:tc>
                <a:tc>
                  <a:txBody>
                    <a:bodyPr/>
                    <a:lstStyle/>
                    <a:p>
                      <a:r>
                        <a:rPr lang="en-US" dirty="0" smtClean="0"/>
                        <a:t>2.5</a:t>
                      </a:r>
                      <a:endParaRPr lang="en-US" dirty="0"/>
                    </a:p>
                  </a:txBody>
                  <a:tcPr/>
                </a:tc>
                <a:tc>
                  <a:txBody>
                    <a:bodyPr/>
                    <a:lstStyle/>
                    <a:p>
                      <a:r>
                        <a:rPr lang="en-US" dirty="0" smtClean="0"/>
                        <a:t>7</a:t>
                      </a:r>
                      <a:endParaRPr lang="en-US" dirty="0"/>
                    </a:p>
                  </a:txBody>
                  <a:tcPr/>
                </a:tc>
                <a:tc>
                  <a:txBody>
                    <a:bodyPr/>
                    <a:lstStyle/>
                    <a:p>
                      <a:r>
                        <a:rPr lang="en-US" dirty="0" smtClean="0"/>
                        <a:t>9.33</a:t>
                      </a:r>
                      <a:endParaRPr lang="en-US" dirty="0"/>
                    </a:p>
                  </a:txBody>
                  <a:tcPr/>
                </a:tc>
                <a:tc>
                  <a:txBody>
                    <a:bodyPr/>
                    <a:lstStyle/>
                    <a:p>
                      <a:r>
                        <a:rPr lang="en-US" dirty="0" smtClean="0"/>
                        <a:t>9.33</a:t>
                      </a:r>
                      <a:endParaRPr lang="en-US" dirty="0"/>
                    </a:p>
                  </a:txBody>
                  <a:tcPr/>
                </a:tc>
                <a:extLst>
                  <a:ext uri="{0D108BD9-81ED-4DB2-BD59-A6C34878D82A}">
                    <a16:rowId xmlns="" xmlns:a16="http://schemas.microsoft.com/office/drawing/2014/main" val="10001"/>
                  </a:ext>
                </a:extLst>
              </a:tr>
              <a:tr h="370840">
                <a:tc>
                  <a:txBody>
                    <a:bodyPr/>
                    <a:lstStyle/>
                    <a:p>
                      <a:r>
                        <a:rPr lang="en-US" dirty="0" smtClean="0"/>
                        <a:t>5-10</a:t>
                      </a:r>
                      <a:endParaRPr lang="en-US" dirty="0"/>
                    </a:p>
                  </a:txBody>
                  <a:tcPr/>
                </a:tc>
                <a:tc>
                  <a:txBody>
                    <a:bodyPr/>
                    <a:lstStyle/>
                    <a:p>
                      <a:r>
                        <a:rPr lang="en-US" dirty="0" smtClean="0"/>
                        <a:t>7.5</a:t>
                      </a:r>
                      <a:endParaRPr lang="en-US" dirty="0"/>
                    </a:p>
                  </a:txBody>
                  <a:tcPr/>
                </a:tc>
                <a:tc>
                  <a:txBody>
                    <a:bodyPr/>
                    <a:lstStyle/>
                    <a:p>
                      <a:r>
                        <a:rPr lang="en-US" dirty="0" smtClean="0"/>
                        <a:t>56</a:t>
                      </a:r>
                      <a:endParaRPr lang="en-US" dirty="0"/>
                    </a:p>
                  </a:txBody>
                  <a:tcPr/>
                </a:tc>
                <a:tc>
                  <a:txBody>
                    <a:bodyPr/>
                    <a:lstStyle/>
                    <a:p>
                      <a:r>
                        <a:rPr lang="en-US" dirty="0" smtClean="0"/>
                        <a:t>74.66</a:t>
                      </a:r>
                      <a:endParaRPr lang="en-US" dirty="0"/>
                    </a:p>
                  </a:txBody>
                  <a:tcPr/>
                </a:tc>
                <a:tc>
                  <a:txBody>
                    <a:bodyPr/>
                    <a:lstStyle/>
                    <a:p>
                      <a:r>
                        <a:rPr lang="en-US" dirty="0" smtClean="0"/>
                        <a:t>83.99</a:t>
                      </a:r>
                      <a:endParaRPr lang="en-US" dirty="0"/>
                    </a:p>
                  </a:txBody>
                  <a:tcPr/>
                </a:tc>
                <a:extLst>
                  <a:ext uri="{0D108BD9-81ED-4DB2-BD59-A6C34878D82A}">
                    <a16:rowId xmlns="" xmlns:a16="http://schemas.microsoft.com/office/drawing/2014/main" val="10002"/>
                  </a:ext>
                </a:extLst>
              </a:tr>
              <a:tr h="370840">
                <a:tc>
                  <a:txBody>
                    <a:bodyPr/>
                    <a:lstStyle/>
                    <a:p>
                      <a:r>
                        <a:rPr lang="en-US" dirty="0" smtClean="0"/>
                        <a:t>10-15</a:t>
                      </a:r>
                      <a:endParaRPr lang="en-US" dirty="0"/>
                    </a:p>
                  </a:txBody>
                  <a:tcPr/>
                </a:tc>
                <a:tc>
                  <a:txBody>
                    <a:bodyPr/>
                    <a:lstStyle/>
                    <a:p>
                      <a:r>
                        <a:rPr lang="en-US" dirty="0" smtClean="0"/>
                        <a:t>12.5</a:t>
                      </a:r>
                      <a:endParaRPr lang="en-US" dirty="0"/>
                    </a:p>
                  </a:txBody>
                  <a:tcPr/>
                </a:tc>
                <a:tc>
                  <a:txBody>
                    <a:bodyPr/>
                    <a:lstStyle/>
                    <a:p>
                      <a:r>
                        <a:rPr lang="en-US" dirty="0" smtClean="0"/>
                        <a:t>12</a:t>
                      </a:r>
                      <a:endParaRPr lang="en-US" dirty="0"/>
                    </a:p>
                  </a:txBody>
                  <a:tcPr/>
                </a:tc>
                <a:tc>
                  <a:txBody>
                    <a:bodyPr/>
                    <a:lstStyle/>
                    <a:p>
                      <a:r>
                        <a:rPr lang="en-US" dirty="0" smtClean="0"/>
                        <a:t>16</a:t>
                      </a:r>
                      <a:endParaRPr lang="en-US" dirty="0"/>
                    </a:p>
                  </a:txBody>
                  <a:tcPr/>
                </a:tc>
                <a:tc>
                  <a:txBody>
                    <a:bodyPr/>
                    <a:lstStyle/>
                    <a:p>
                      <a:r>
                        <a:rPr lang="en-US" dirty="0" smtClean="0"/>
                        <a:t>99.99</a:t>
                      </a:r>
                      <a:endParaRPr lang="en-US"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755924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36" y="240146"/>
            <a:ext cx="7620000" cy="1143000"/>
          </a:xfrm>
        </p:spPr>
        <p:txBody>
          <a:bodyPr>
            <a:normAutofit fontScale="90000"/>
          </a:bodyPr>
          <a:lstStyle/>
          <a:p>
            <a:pPr algn="ctr"/>
            <a:r>
              <a:rPr lang="en-US" sz="3600" dirty="0" smtClean="0">
                <a:latin typeface="Times New Roman" pitchFamily="18" charset="0"/>
                <a:cs typeface="Times New Roman" pitchFamily="18" charset="0"/>
              </a:rPr>
              <a:t>SPEED FLOW AT RV COLLEGE BUS STOP </a:t>
            </a:r>
            <a:endParaRPr lang="en-US" sz="3600" dirty="0">
              <a:latin typeface="Times New Roman" pitchFamily="18" charset="0"/>
              <a:cs typeface="Times New Roman" pitchFamily="18" charset="0"/>
            </a:endParaRPr>
          </a:p>
        </p:txBody>
      </p:sp>
      <p:graphicFrame>
        <p:nvGraphicFramePr>
          <p:cNvPr id="3" name="Chart 2"/>
          <p:cNvGraphicFramePr/>
          <p:nvPr>
            <p:extLst>
              <p:ext uri="{D42A27DB-BD31-4B8C-83A1-F6EECF244321}">
                <p14:modId xmlns:p14="http://schemas.microsoft.com/office/powerpoint/2010/main" val="2144222672"/>
              </p:ext>
            </p:extLst>
          </p:nvPr>
        </p:nvGraphicFramePr>
        <p:xfrm>
          <a:off x="1094509" y="1422339"/>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3733800" y="5703332"/>
            <a:ext cx="1219200" cy="369332"/>
          </a:xfrm>
          <a:prstGeom prst="rect">
            <a:avLst/>
          </a:prstGeom>
        </p:spPr>
        <p:txBody>
          <a:bodyPr wrap="square">
            <a:spAutoFit/>
          </a:bodyPr>
          <a:lstStyle/>
          <a:p>
            <a:r>
              <a:rPr lang="en-US" dirty="0" smtClean="0"/>
              <a:t> </a:t>
            </a:r>
            <a:r>
              <a:rPr lang="en-US" dirty="0"/>
              <a:t>FLOW</a:t>
            </a:r>
          </a:p>
        </p:txBody>
      </p:sp>
      <p:sp>
        <p:nvSpPr>
          <p:cNvPr id="6" name="Rectangle 5"/>
          <p:cNvSpPr/>
          <p:nvPr/>
        </p:nvSpPr>
        <p:spPr>
          <a:xfrm>
            <a:off x="838200" y="3454339"/>
            <a:ext cx="829073" cy="646331"/>
          </a:xfrm>
          <a:prstGeom prst="rect">
            <a:avLst/>
          </a:prstGeom>
        </p:spPr>
        <p:txBody>
          <a:bodyPr wrap="none">
            <a:spAutoFit/>
          </a:bodyPr>
          <a:lstStyle/>
          <a:p>
            <a:r>
              <a:rPr lang="en-US" dirty="0" smtClean="0"/>
              <a:t>SPEED </a:t>
            </a:r>
          </a:p>
          <a:p>
            <a:r>
              <a:rPr lang="en-US" dirty="0" smtClean="0"/>
              <a:t>  m/s </a:t>
            </a:r>
            <a:endParaRPr lang="en-US" dirty="0"/>
          </a:p>
        </p:txBody>
      </p:sp>
      <p:cxnSp>
        <p:nvCxnSpPr>
          <p:cNvPr id="8" name="Straight Arrow Connector 7"/>
          <p:cNvCxnSpPr>
            <a:stCxn id="6" idx="0"/>
          </p:cNvCxnSpPr>
          <p:nvPr/>
        </p:nvCxnSpPr>
        <p:spPr>
          <a:xfrm flipV="1">
            <a:off x="1252737" y="2590801"/>
            <a:ext cx="0" cy="863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648202" y="5867399"/>
            <a:ext cx="8381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8019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7" y="304800"/>
            <a:ext cx="8229600" cy="1143000"/>
          </a:xfrm>
        </p:spPr>
        <p:txBody>
          <a:bodyPr>
            <a:normAutofit fontScale="90000"/>
          </a:bodyPr>
          <a:lstStyle/>
          <a:p>
            <a:pPr algn="ctr"/>
            <a:r>
              <a:rPr lang="en-US" sz="3600" dirty="0" smtClean="0">
                <a:latin typeface="Times New Roman" panose="02020603050405020304" pitchFamily="18" charset="0"/>
                <a:cs typeface="Times New Roman" pitchFamily="18" charset="0"/>
              </a:rPr>
              <a:t>MODAL </a:t>
            </a:r>
            <a:r>
              <a:rPr lang="en-US" sz="3600" dirty="0">
                <a:latin typeface="Times New Roman" pitchFamily="18" charset="0"/>
                <a:cs typeface="Times New Roman" pitchFamily="18" charset="0"/>
              </a:rPr>
              <a:t>SPEED </a:t>
            </a:r>
            <a:r>
              <a:rPr lang="en-US" sz="3600" dirty="0" smtClean="0">
                <a:latin typeface="Times New Roman" pitchFamily="18" charset="0"/>
                <a:cs typeface="Times New Roman" pitchFamily="18" charset="0"/>
              </a:rPr>
              <a:t>AT RV COLLEGE BUS STOPS</a:t>
            </a:r>
            <a:endParaRPr lang="en-US" sz="3600" dirty="0">
              <a:latin typeface="Times New Roman" pitchFamily="18" charset="0"/>
              <a:cs typeface="Times New Roman" pitchFamily="18" charset="0"/>
            </a:endParaRPr>
          </a:p>
        </p:txBody>
      </p:sp>
      <p:graphicFrame>
        <p:nvGraphicFramePr>
          <p:cNvPr id="8" name="Chart 7"/>
          <p:cNvGraphicFramePr/>
          <p:nvPr>
            <p:extLst>
              <p:ext uri="{D42A27DB-BD31-4B8C-83A1-F6EECF244321}">
                <p14:modId xmlns:p14="http://schemas.microsoft.com/office/powerpoint/2010/main" val="1178504035"/>
              </p:ext>
            </p:extLst>
          </p:nvPr>
        </p:nvGraphicFramePr>
        <p:xfrm>
          <a:off x="1981200" y="1524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p:cNvSpPr/>
          <p:nvPr/>
        </p:nvSpPr>
        <p:spPr>
          <a:xfrm>
            <a:off x="3189442" y="5715000"/>
            <a:ext cx="1188530" cy="369332"/>
          </a:xfrm>
          <a:prstGeom prst="rect">
            <a:avLst/>
          </a:prstGeom>
        </p:spPr>
        <p:txBody>
          <a:bodyPr wrap="none">
            <a:spAutoFit/>
          </a:bodyPr>
          <a:lstStyle/>
          <a:p>
            <a:r>
              <a:rPr lang="en-US" dirty="0" smtClean="0"/>
              <a:t>SPEED m/s</a:t>
            </a:r>
            <a:endParaRPr lang="en-US" dirty="0"/>
          </a:p>
        </p:txBody>
      </p:sp>
      <p:sp>
        <p:nvSpPr>
          <p:cNvPr id="3" name="Rectangle 2"/>
          <p:cNvSpPr/>
          <p:nvPr/>
        </p:nvSpPr>
        <p:spPr>
          <a:xfrm>
            <a:off x="500597" y="3426009"/>
            <a:ext cx="1324017" cy="646331"/>
          </a:xfrm>
          <a:prstGeom prst="rect">
            <a:avLst/>
          </a:prstGeom>
        </p:spPr>
        <p:txBody>
          <a:bodyPr wrap="none">
            <a:spAutoFit/>
          </a:bodyPr>
          <a:lstStyle/>
          <a:p>
            <a:r>
              <a:rPr lang="en-US" dirty="0" smtClean="0"/>
              <a:t>FREQUENCY</a:t>
            </a:r>
          </a:p>
          <a:p>
            <a:r>
              <a:rPr lang="en-US" dirty="0" smtClean="0"/>
              <a:t>           %</a:t>
            </a:r>
            <a:endParaRPr lang="en-US" dirty="0"/>
          </a:p>
        </p:txBody>
      </p:sp>
      <p:cxnSp>
        <p:nvCxnSpPr>
          <p:cNvPr id="9" name="Straight Arrow Connector 8"/>
          <p:cNvCxnSpPr/>
          <p:nvPr/>
        </p:nvCxnSpPr>
        <p:spPr>
          <a:xfrm flipV="1">
            <a:off x="4572002" y="5899666"/>
            <a:ext cx="4571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0"/>
          </p:cNvCxnSpPr>
          <p:nvPr/>
        </p:nvCxnSpPr>
        <p:spPr>
          <a:xfrm rot="16200000" flipV="1">
            <a:off x="887599" y="3151002"/>
            <a:ext cx="530409" cy="196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1107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696200" cy="1554162"/>
          </a:xfrm>
        </p:spPr>
        <p:txBody>
          <a:bodyPr>
            <a:noAutofit/>
          </a:bodyPr>
          <a:lstStyle/>
          <a:p>
            <a:pPr algn="ctr"/>
            <a:r>
              <a:rPr lang="en-US" sz="2800" dirty="0" smtClean="0">
                <a:latin typeface="Times New Roman" panose="02020603050405020304" pitchFamily="18" charset="0"/>
                <a:cs typeface="Times New Roman" pitchFamily="18" charset="0"/>
              </a:rPr>
              <a:t>SPOT SPEED AT IDEAL BUS STOP (KENGERI TTMC BUS STOP)</a:t>
            </a:r>
            <a:endParaRPr lang="en-US" sz="2800" dirty="0">
              <a:latin typeface="Times New Roman" pitchFamily="18" charset="0"/>
              <a:cs typeface="Times New Roman"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99223417"/>
              </p:ext>
            </p:extLst>
          </p:nvPr>
        </p:nvGraphicFramePr>
        <p:xfrm>
          <a:off x="318654" y="2618509"/>
          <a:ext cx="7862455" cy="1787237"/>
        </p:xfrm>
        <a:graphic>
          <a:graphicData uri="http://schemas.openxmlformats.org/drawingml/2006/table">
            <a:tbl>
              <a:tblPr firstRow="1" bandRow="1">
                <a:tableStyleId>{5C22544A-7EE6-4342-B048-85BDC9FD1C3A}</a:tableStyleId>
              </a:tblPr>
              <a:tblGrid>
                <a:gridCol w="1572491">
                  <a:extLst>
                    <a:ext uri="{9D8B030D-6E8A-4147-A177-3AD203B41FA5}">
                      <a16:colId xmlns="" xmlns:a16="http://schemas.microsoft.com/office/drawing/2014/main" val="20000"/>
                    </a:ext>
                  </a:extLst>
                </a:gridCol>
                <a:gridCol w="1572491">
                  <a:extLst>
                    <a:ext uri="{9D8B030D-6E8A-4147-A177-3AD203B41FA5}">
                      <a16:colId xmlns="" xmlns:a16="http://schemas.microsoft.com/office/drawing/2014/main" val="20001"/>
                    </a:ext>
                  </a:extLst>
                </a:gridCol>
                <a:gridCol w="1572491">
                  <a:extLst>
                    <a:ext uri="{9D8B030D-6E8A-4147-A177-3AD203B41FA5}">
                      <a16:colId xmlns="" xmlns:a16="http://schemas.microsoft.com/office/drawing/2014/main" val="20002"/>
                    </a:ext>
                  </a:extLst>
                </a:gridCol>
                <a:gridCol w="1572491">
                  <a:extLst>
                    <a:ext uri="{9D8B030D-6E8A-4147-A177-3AD203B41FA5}">
                      <a16:colId xmlns="" xmlns:a16="http://schemas.microsoft.com/office/drawing/2014/main" val="20003"/>
                    </a:ext>
                  </a:extLst>
                </a:gridCol>
                <a:gridCol w="1572491">
                  <a:extLst>
                    <a:ext uri="{9D8B030D-6E8A-4147-A177-3AD203B41FA5}">
                      <a16:colId xmlns="" xmlns:a16="http://schemas.microsoft.com/office/drawing/2014/main" val="20004"/>
                    </a:ext>
                  </a:extLst>
                </a:gridCol>
              </a:tblGrid>
              <a:tr h="652730">
                <a:tc>
                  <a:txBody>
                    <a:bodyPr/>
                    <a:lstStyle/>
                    <a:p>
                      <a:r>
                        <a:rPr lang="en-US" dirty="0" smtClean="0"/>
                        <a:t>Speed(m/s)</a:t>
                      </a:r>
                      <a:endParaRPr lang="en-US" dirty="0"/>
                    </a:p>
                  </a:txBody>
                  <a:tcPr/>
                </a:tc>
                <a:tc>
                  <a:txBody>
                    <a:bodyPr/>
                    <a:lstStyle/>
                    <a:p>
                      <a:r>
                        <a:rPr lang="en-US" dirty="0" smtClean="0"/>
                        <a:t>Mid speed(m/s)</a:t>
                      </a:r>
                      <a:endParaRPr lang="en-US" dirty="0"/>
                    </a:p>
                  </a:txBody>
                  <a:tcPr/>
                </a:tc>
                <a:tc>
                  <a:txBody>
                    <a:bodyPr/>
                    <a:lstStyle/>
                    <a:p>
                      <a:r>
                        <a:rPr lang="en-US" dirty="0" smtClean="0"/>
                        <a:t>Frequency(f)</a:t>
                      </a:r>
                      <a:endParaRPr lang="en-US" dirty="0"/>
                    </a:p>
                  </a:txBody>
                  <a:tcPr/>
                </a:tc>
                <a:tc>
                  <a:txBody>
                    <a:bodyPr/>
                    <a:lstStyle/>
                    <a:p>
                      <a:r>
                        <a:rPr lang="en-US" dirty="0" smtClean="0"/>
                        <a:t>Frequency(%)</a:t>
                      </a:r>
                      <a:endParaRPr lang="en-US" dirty="0"/>
                    </a:p>
                  </a:txBody>
                  <a:tcPr/>
                </a:tc>
                <a:tc>
                  <a:txBody>
                    <a:bodyPr/>
                    <a:lstStyle/>
                    <a:p>
                      <a:r>
                        <a:rPr lang="en-US" dirty="0" smtClean="0"/>
                        <a:t>Cumulative frequency %</a:t>
                      </a:r>
                      <a:endParaRPr lang="en-US" dirty="0"/>
                    </a:p>
                  </a:txBody>
                  <a:tcPr/>
                </a:tc>
                <a:extLst>
                  <a:ext uri="{0D108BD9-81ED-4DB2-BD59-A6C34878D82A}">
                    <a16:rowId xmlns="" xmlns:a16="http://schemas.microsoft.com/office/drawing/2014/main" val="10000"/>
                  </a:ext>
                </a:extLst>
              </a:tr>
              <a:tr h="378169">
                <a:tc>
                  <a:txBody>
                    <a:bodyPr/>
                    <a:lstStyle/>
                    <a:p>
                      <a:r>
                        <a:rPr lang="en-US" dirty="0" smtClean="0"/>
                        <a:t>1-5</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12.5</a:t>
                      </a:r>
                      <a:endParaRPr lang="en-US" dirty="0"/>
                    </a:p>
                  </a:txBody>
                  <a:tcPr/>
                </a:tc>
                <a:tc>
                  <a:txBody>
                    <a:bodyPr/>
                    <a:lstStyle/>
                    <a:p>
                      <a:r>
                        <a:rPr lang="en-US" dirty="0" smtClean="0"/>
                        <a:t>12.5</a:t>
                      </a:r>
                      <a:endParaRPr lang="en-US" dirty="0"/>
                    </a:p>
                  </a:txBody>
                  <a:tcPr/>
                </a:tc>
                <a:extLst>
                  <a:ext uri="{0D108BD9-81ED-4DB2-BD59-A6C34878D82A}">
                    <a16:rowId xmlns="" xmlns:a16="http://schemas.microsoft.com/office/drawing/2014/main" val="10001"/>
                  </a:ext>
                </a:extLst>
              </a:tr>
              <a:tr h="378169">
                <a:tc>
                  <a:txBody>
                    <a:bodyPr/>
                    <a:lstStyle/>
                    <a:p>
                      <a:r>
                        <a:rPr lang="en-US" dirty="0" smtClean="0"/>
                        <a:t>6-10</a:t>
                      </a:r>
                      <a:endParaRPr lang="en-US" dirty="0"/>
                    </a:p>
                  </a:txBody>
                  <a:tcPr/>
                </a:tc>
                <a:tc>
                  <a:txBody>
                    <a:bodyPr/>
                    <a:lstStyle/>
                    <a:p>
                      <a:r>
                        <a:rPr lang="en-US" dirty="0" smtClean="0"/>
                        <a:t>8</a:t>
                      </a:r>
                      <a:endParaRPr lang="en-US" dirty="0"/>
                    </a:p>
                  </a:txBody>
                  <a:tcPr/>
                </a:tc>
                <a:tc>
                  <a:txBody>
                    <a:bodyPr/>
                    <a:lstStyle/>
                    <a:p>
                      <a:r>
                        <a:rPr lang="en-US" dirty="0" smtClean="0"/>
                        <a:t>25</a:t>
                      </a:r>
                      <a:endParaRPr lang="en-US" dirty="0"/>
                    </a:p>
                  </a:txBody>
                  <a:tcPr/>
                </a:tc>
                <a:tc>
                  <a:txBody>
                    <a:bodyPr/>
                    <a:lstStyle/>
                    <a:p>
                      <a:r>
                        <a:rPr lang="en-US" dirty="0" smtClean="0"/>
                        <a:t>78.13</a:t>
                      </a:r>
                      <a:endParaRPr lang="en-US" dirty="0"/>
                    </a:p>
                  </a:txBody>
                  <a:tcPr/>
                </a:tc>
                <a:tc>
                  <a:txBody>
                    <a:bodyPr/>
                    <a:lstStyle/>
                    <a:p>
                      <a:r>
                        <a:rPr lang="en-US" dirty="0" smtClean="0"/>
                        <a:t>90.63</a:t>
                      </a:r>
                      <a:endParaRPr lang="en-US" dirty="0"/>
                    </a:p>
                  </a:txBody>
                  <a:tcPr/>
                </a:tc>
                <a:extLst>
                  <a:ext uri="{0D108BD9-81ED-4DB2-BD59-A6C34878D82A}">
                    <a16:rowId xmlns="" xmlns:a16="http://schemas.microsoft.com/office/drawing/2014/main" val="10002"/>
                  </a:ext>
                </a:extLst>
              </a:tr>
              <a:tr h="378169">
                <a:tc>
                  <a:txBody>
                    <a:bodyPr/>
                    <a:lstStyle/>
                    <a:p>
                      <a:r>
                        <a:rPr lang="en-US" dirty="0" smtClean="0"/>
                        <a:t>11-15</a:t>
                      </a:r>
                      <a:endParaRPr lang="en-US" dirty="0"/>
                    </a:p>
                  </a:txBody>
                  <a:tcPr/>
                </a:tc>
                <a:tc>
                  <a:txBody>
                    <a:bodyPr/>
                    <a:lstStyle/>
                    <a:p>
                      <a:r>
                        <a:rPr lang="en-US" dirty="0" smtClean="0"/>
                        <a:t>13</a:t>
                      </a:r>
                      <a:endParaRPr lang="en-US" dirty="0"/>
                    </a:p>
                  </a:txBody>
                  <a:tcPr/>
                </a:tc>
                <a:tc>
                  <a:txBody>
                    <a:bodyPr/>
                    <a:lstStyle/>
                    <a:p>
                      <a:r>
                        <a:rPr lang="en-US" dirty="0" smtClean="0"/>
                        <a:t>3</a:t>
                      </a:r>
                      <a:endParaRPr lang="en-US" dirty="0"/>
                    </a:p>
                  </a:txBody>
                  <a:tcPr/>
                </a:tc>
                <a:tc>
                  <a:txBody>
                    <a:bodyPr/>
                    <a:lstStyle/>
                    <a:p>
                      <a:r>
                        <a:rPr lang="en-US" dirty="0" smtClean="0"/>
                        <a:t>9.37</a:t>
                      </a:r>
                      <a:endParaRPr lang="en-US" dirty="0"/>
                    </a:p>
                  </a:txBody>
                  <a:tcPr/>
                </a:tc>
                <a:tc>
                  <a:txBody>
                    <a:bodyPr/>
                    <a:lstStyle/>
                    <a:p>
                      <a:r>
                        <a:rPr lang="en-US" dirty="0" smtClean="0"/>
                        <a:t>100</a:t>
                      </a:r>
                      <a:endParaRPr lang="en-US" dirty="0"/>
                    </a:p>
                  </a:txBody>
                  <a:tcPr/>
                </a:tc>
                <a:extLst>
                  <a:ext uri="{0D108BD9-81ED-4DB2-BD59-A6C34878D82A}">
                    <a16:rowId xmlns=""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Times New Roman" pitchFamily="18" charset="0"/>
                <a:cs typeface="Times New Roman" pitchFamily="18" charset="0"/>
              </a:rPr>
              <a:t>SPEED FLOW AT KENGERI TTMC</a:t>
            </a:r>
            <a:endParaRPr lang="en-US" sz="32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392906307"/>
              </p:ext>
            </p:extLst>
          </p:nvPr>
        </p:nvGraphicFramePr>
        <p:xfrm>
          <a:off x="1981200" y="1600201"/>
          <a:ext cx="5832764" cy="4038599"/>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4191000" y="5638800"/>
            <a:ext cx="2971800" cy="338554"/>
          </a:xfrm>
          <a:prstGeom prst="rect">
            <a:avLst/>
          </a:prstGeom>
        </p:spPr>
        <p:txBody>
          <a:bodyPr wrap="square">
            <a:spAutoFit/>
          </a:bodyPr>
          <a:lstStyle/>
          <a:p>
            <a:r>
              <a:rPr lang="en-US" sz="1600" dirty="0" smtClean="0">
                <a:latin typeface="Times New Roman" pitchFamily="18" charset="0"/>
                <a:cs typeface="Times New Roman" pitchFamily="18" charset="0"/>
              </a:rPr>
              <a:t>Flow</a:t>
            </a:r>
          </a:p>
        </p:txBody>
      </p:sp>
      <p:sp>
        <p:nvSpPr>
          <p:cNvPr id="5" name="Rectangle 4"/>
          <p:cNvSpPr/>
          <p:nvPr/>
        </p:nvSpPr>
        <p:spPr>
          <a:xfrm>
            <a:off x="457200" y="3352800"/>
            <a:ext cx="4572000" cy="369332"/>
          </a:xfrm>
          <a:prstGeom prst="rect">
            <a:avLst/>
          </a:prstGeom>
        </p:spPr>
        <p:txBody>
          <a:bodyPr>
            <a:spAutoFit/>
          </a:bodyPr>
          <a:lstStyle/>
          <a:p>
            <a:r>
              <a:rPr lang="en-US" dirty="0" smtClean="0">
                <a:latin typeface="Times New Roman" pitchFamily="18" charset="0"/>
                <a:cs typeface="Times New Roman" pitchFamily="18" charset="0"/>
              </a:rPr>
              <a:t>Speed m/s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MODAL SPEED AT NEAR KENGERI TTMC </a:t>
            </a:r>
            <a:endParaRPr lang="en-US" sz="3200" dirty="0"/>
          </a:p>
        </p:txBody>
      </p:sp>
      <p:graphicFrame>
        <p:nvGraphicFramePr>
          <p:cNvPr id="5" name="Chart 4"/>
          <p:cNvGraphicFramePr/>
          <p:nvPr>
            <p:extLst>
              <p:ext uri="{D42A27DB-BD31-4B8C-83A1-F6EECF244321}">
                <p14:modId xmlns:p14="http://schemas.microsoft.com/office/powerpoint/2010/main" val="3888721633"/>
              </p:ext>
            </p:extLst>
          </p:nvPr>
        </p:nvGraphicFramePr>
        <p:xfrm>
          <a:off x="1524000" y="1676400"/>
          <a:ext cx="6221104" cy="4369558"/>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3276600" y="6019800"/>
            <a:ext cx="1177310" cy="369332"/>
          </a:xfrm>
          <a:prstGeom prst="rect">
            <a:avLst/>
          </a:prstGeom>
        </p:spPr>
        <p:txBody>
          <a:bodyPr wrap="none">
            <a:spAutoFit/>
          </a:bodyPr>
          <a:lstStyle/>
          <a:p>
            <a:r>
              <a:rPr lang="en-US" dirty="0" smtClean="0"/>
              <a:t>Speed m/s</a:t>
            </a:r>
            <a:endParaRPr lang="en-US" dirty="0"/>
          </a:p>
        </p:txBody>
      </p:sp>
      <p:sp>
        <p:nvSpPr>
          <p:cNvPr id="7" name="Rectangle 6"/>
          <p:cNvSpPr/>
          <p:nvPr/>
        </p:nvSpPr>
        <p:spPr>
          <a:xfrm>
            <a:off x="228600" y="3581400"/>
            <a:ext cx="1295400" cy="584775"/>
          </a:xfrm>
          <a:prstGeom prst="rect">
            <a:avLst/>
          </a:prstGeom>
        </p:spPr>
        <p:txBody>
          <a:bodyPr wrap="square">
            <a:spAutoFit/>
          </a:bodyPr>
          <a:lstStyle/>
          <a:p>
            <a:r>
              <a:rPr lang="en-US" sz="1400" dirty="0" smtClean="0">
                <a:latin typeface="Times New Roman" pitchFamily="18" charset="0"/>
                <a:cs typeface="Times New Roman" pitchFamily="18" charset="0"/>
              </a:rPr>
              <a:t>FREQUENCY</a:t>
            </a:r>
          </a:p>
          <a:p>
            <a:r>
              <a:rPr lang="en-US" dirty="0" smtClean="0"/>
              <a:t>        %</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smtClean="0">
                <a:latin typeface="Times New Roman" panose="02020603050405020304" pitchFamily="18" charset="0"/>
                <a:cs typeface="Times New Roman" panose="02020603050405020304" pitchFamily="18" charset="0"/>
              </a:rPr>
              <a:t>SPOT SPEED AT  NON IDEAL BUS STOP </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KENGERI POLICE STATION</a:t>
            </a:r>
            <a:endParaRPr lang="en-US" sz="28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381000" y="2438400"/>
          <a:ext cx="7620000" cy="202692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gridCol w="1524000">
                  <a:extLst>
                    <a:ext uri="{9D8B030D-6E8A-4147-A177-3AD203B41FA5}">
                      <a16:colId xmlns="" xmlns:a16="http://schemas.microsoft.com/office/drawing/2014/main" val="20004"/>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Speed(m/s)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Mid speed(m/s)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Frequency(f)</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Frequency(%)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Cumulative frequency %</a:t>
                      </a:r>
                    </a:p>
                    <a:p>
                      <a:endParaRPr lang="en-US" dirty="0"/>
                    </a:p>
                  </a:txBody>
                  <a:tcPr/>
                </a:tc>
                <a:extLst>
                  <a:ext uri="{0D108BD9-81ED-4DB2-BD59-A6C34878D82A}">
                    <a16:rowId xmlns="" xmlns:a16="http://schemas.microsoft.com/office/drawing/2014/main" val="10000"/>
                  </a:ext>
                </a:extLst>
              </a:tr>
              <a:tr h="370840">
                <a:tc>
                  <a:txBody>
                    <a:bodyPr/>
                    <a:lstStyle/>
                    <a:p>
                      <a:r>
                        <a:rPr lang="en-US" dirty="0" smtClean="0"/>
                        <a:t>0-4</a:t>
                      </a:r>
                      <a:endParaRPr lang="en-US" dirty="0"/>
                    </a:p>
                  </a:txBody>
                  <a:tcPr/>
                </a:tc>
                <a:tc>
                  <a:txBody>
                    <a:bodyPr/>
                    <a:lstStyle/>
                    <a:p>
                      <a:r>
                        <a:rPr lang="en-US" dirty="0" smtClean="0"/>
                        <a:t>2</a:t>
                      </a:r>
                      <a:endParaRPr lang="en-US" dirty="0"/>
                    </a:p>
                  </a:txBody>
                  <a:tcPr/>
                </a:tc>
                <a:tc>
                  <a:txBody>
                    <a:bodyPr/>
                    <a:lstStyle/>
                    <a:p>
                      <a:r>
                        <a:rPr lang="en-US" dirty="0" smtClean="0"/>
                        <a:t>16</a:t>
                      </a:r>
                      <a:endParaRPr lang="en-US" dirty="0"/>
                    </a:p>
                  </a:txBody>
                  <a:tcPr/>
                </a:tc>
                <a:tc>
                  <a:txBody>
                    <a:bodyPr/>
                    <a:lstStyle/>
                    <a:p>
                      <a:r>
                        <a:rPr lang="en-US" dirty="0" smtClean="0"/>
                        <a:t>22.53</a:t>
                      </a:r>
                      <a:endParaRPr lang="en-US" dirty="0"/>
                    </a:p>
                  </a:txBody>
                  <a:tcPr/>
                </a:tc>
                <a:tc>
                  <a:txBody>
                    <a:bodyPr/>
                    <a:lstStyle/>
                    <a:p>
                      <a:r>
                        <a:rPr lang="en-US" dirty="0" smtClean="0"/>
                        <a:t>22.53</a:t>
                      </a:r>
                      <a:endParaRPr lang="en-US" dirty="0"/>
                    </a:p>
                  </a:txBody>
                  <a:tcPr/>
                </a:tc>
                <a:extLst>
                  <a:ext uri="{0D108BD9-81ED-4DB2-BD59-A6C34878D82A}">
                    <a16:rowId xmlns="" xmlns:a16="http://schemas.microsoft.com/office/drawing/2014/main" val="10001"/>
                  </a:ext>
                </a:extLst>
              </a:tr>
              <a:tr h="370840">
                <a:tc>
                  <a:txBody>
                    <a:bodyPr/>
                    <a:lstStyle/>
                    <a:p>
                      <a:r>
                        <a:rPr lang="en-US" dirty="0" smtClean="0"/>
                        <a:t>4-8</a:t>
                      </a:r>
                      <a:endParaRPr lang="en-US" dirty="0"/>
                    </a:p>
                  </a:txBody>
                  <a:tcPr/>
                </a:tc>
                <a:tc>
                  <a:txBody>
                    <a:bodyPr/>
                    <a:lstStyle/>
                    <a:p>
                      <a:r>
                        <a:rPr lang="en-US" dirty="0" smtClean="0"/>
                        <a:t>6</a:t>
                      </a:r>
                      <a:endParaRPr lang="en-US" dirty="0"/>
                    </a:p>
                  </a:txBody>
                  <a:tcPr/>
                </a:tc>
                <a:tc>
                  <a:txBody>
                    <a:bodyPr/>
                    <a:lstStyle/>
                    <a:p>
                      <a:r>
                        <a:rPr lang="en-US" dirty="0" smtClean="0"/>
                        <a:t>54</a:t>
                      </a:r>
                      <a:endParaRPr lang="en-US" dirty="0"/>
                    </a:p>
                  </a:txBody>
                  <a:tcPr/>
                </a:tc>
                <a:tc>
                  <a:txBody>
                    <a:bodyPr/>
                    <a:lstStyle/>
                    <a:p>
                      <a:r>
                        <a:rPr lang="en-US" dirty="0" smtClean="0"/>
                        <a:t>76.06</a:t>
                      </a:r>
                      <a:endParaRPr lang="en-US" dirty="0"/>
                    </a:p>
                  </a:txBody>
                  <a:tcPr/>
                </a:tc>
                <a:tc>
                  <a:txBody>
                    <a:bodyPr/>
                    <a:lstStyle/>
                    <a:p>
                      <a:r>
                        <a:rPr lang="en-US" dirty="0" smtClean="0"/>
                        <a:t>98.59</a:t>
                      </a:r>
                      <a:endParaRPr lang="en-US" dirty="0"/>
                    </a:p>
                  </a:txBody>
                  <a:tcPr/>
                </a:tc>
                <a:extLst>
                  <a:ext uri="{0D108BD9-81ED-4DB2-BD59-A6C34878D82A}">
                    <a16:rowId xmlns="" xmlns:a16="http://schemas.microsoft.com/office/drawing/2014/main" val="10002"/>
                  </a:ext>
                </a:extLst>
              </a:tr>
              <a:tr h="370840">
                <a:tc>
                  <a:txBody>
                    <a:bodyPr/>
                    <a:lstStyle/>
                    <a:p>
                      <a:r>
                        <a:rPr lang="en-US" dirty="0" smtClean="0"/>
                        <a:t>8-12</a:t>
                      </a:r>
                      <a:endParaRPr lang="en-US" dirty="0"/>
                    </a:p>
                  </a:txBody>
                  <a:tcPr/>
                </a:tc>
                <a:tc>
                  <a:txBody>
                    <a:bodyPr/>
                    <a:lstStyle/>
                    <a:p>
                      <a:r>
                        <a:rPr lang="en-US" dirty="0" smtClean="0"/>
                        <a:t>10</a:t>
                      </a:r>
                      <a:endParaRPr lang="en-US" dirty="0"/>
                    </a:p>
                  </a:txBody>
                  <a:tcPr/>
                </a:tc>
                <a:tc>
                  <a:txBody>
                    <a:bodyPr/>
                    <a:lstStyle/>
                    <a:p>
                      <a:r>
                        <a:rPr lang="en-US" dirty="0" smtClean="0"/>
                        <a:t>1</a:t>
                      </a:r>
                      <a:endParaRPr lang="en-US" dirty="0"/>
                    </a:p>
                  </a:txBody>
                  <a:tcPr/>
                </a:tc>
                <a:tc>
                  <a:txBody>
                    <a:bodyPr/>
                    <a:lstStyle/>
                    <a:p>
                      <a:r>
                        <a:rPr lang="en-US" dirty="0" smtClean="0"/>
                        <a:t>1.42</a:t>
                      </a:r>
                      <a:endParaRPr lang="en-US" dirty="0"/>
                    </a:p>
                  </a:txBody>
                  <a:tcPr/>
                </a:tc>
                <a:tc>
                  <a:txBody>
                    <a:bodyPr/>
                    <a:lstStyle/>
                    <a:p>
                      <a:r>
                        <a:rPr lang="en-US" dirty="0" smtClean="0"/>
                        <a:t>100</a:t>
                      </a:r>
                      <a:endParaRPr lang="en-US" dirty="0"/>
                    </a:p>
                  </a:txBody>
                  <a:tcPr/>
                </a:tc>
                <a:extLst>
                  <a:ext uri="{0D108BD9-81ED-4DB2-BD59-A6C34878D82A}">
                    <a16:rowId xmlns=""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Times New Roman" pitchFamily="18" charset="0"/>
                <a:cs typeface="Times New Roman" pitchFamily="18" charset="0"/>
              </a:rPr>
              <a:t>SPEED FLOW AT NON IDEAL BUS STOPS</a:t>
            </a:r>
            <a:br>
              <a:rPr lang="en-US" sz="3200" dirty="0" smtClean="0">
                <a:latin typeface="Times New Roman" pitchFamily="18" charset="0"/>
                <a:cs typeface="Times New Roman" pitchFamily="18" charset="0"/>
              </a:rPr>
            </a:br>
            <a:r>
              <a:rPr lang="en-US" sz="3200" dirty="0" smtClean="0">
                <a:latin typeface="Times New Roman" pitchFamily="18" charset="0"/>
                <a:cs typeface="Times New Roman" pitchFamily="18" charset="0"/>
              </a:rPr>
              <a:t>( KENGERI POLICE STATION )</a:t>
            </a:r>
            <a:endParaRPr lang="en-US" sz="3200" dirty="0"/>
          </a:p>
        </p:txBody>
      </p:sp>
      <p:graphicFrame>
        <p:nvGraphicFramePr>
          <p:cNvPr id="5" name="Content Placeholder 6"/>
          <p:cNvGraphicFramePr>
            <a:graphicFrameLocks noGrp="1"/>
          </p:cNvGraphicFramePr>
          <p:nvPr>
            <p:ph idx="1"/>
            <p:extLst>
              <p:ext uri="{D42A27DB-BD31-4B8C-83A1-F6EECF244321}">
                <p14:modId xmlns:p14="http://schemas.microsoft.com/office/powerpoint/2010/main" val="2642630240"/>
              </p:ext>
            </p:extLst>
          </p:nvPr>
        </p:nvGraphicFramePr>
        <p:xfrm>
          <a:off x="1447800" y="1600201"/>
          <a:ext cx="6553200" cy="3886199"/>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3429000" y="5486400"/>
            <a:ext cx="4572000" cy="369332"/>
          </a:xfrm>
          <a:prstGeom prst="rect">
            <a:avLst/>
          </a:prstGeom>
        </p:spPr>
        <p:txBody>
          <a:bodyPr>
            <a:spAutoFit/>
          </a:bodyPr>
          <a:lstStyle/>
          <a:p>
            <a:r>
              <a:rPr lang="en-US" dirty="0" smtClean="0">
                <a:latin typeface="Times New Roman" pitchFamily="18" charset="0"/>
                <a:cs typeface="Times New Roman" pitchFamily="18" charset="0"/>
              </a:rPr>
              <a:t>Flow</a:t>
            </a:r>
            <a:endParaRPr lang="en-US" dirty="0">
              <a:latin typeface="Times New Roman" pitchFamily="18" charset="0"/>
              <a:cs typeface="Times New Roman" pitchFamily="18" charset="0"/>
            </a:endParaRPr>
          </a:p>
        </p:txBody>
      </p:sp>
      <p:sp>
        <p:nvSpPr>
          <p:cNvPr id="6" name="Rectangle 5"/>
          <p:cNvSpPr/>
          <p:nvPr/>
        </p:nvSpPr>
        <p:spPr>
          <a:xfrm>
            <a:off x="138545" y="3352800"/>
            <a:ext cx="4572000" cy="369332"/>
          </a:xfrm>
          <a:prstGeom prst="rect">
            <a:avLst/>
          </a:prstGeom>
        </p:spPr>
        <p:txBody>
          <a:bodyPr>
            <a:spAutoFit/>
          </a:bodyPr>
          <a:lstStyle/>
          <a:p>
            <a:r>
              <a:rPr lang="en-US" dirty="0" smtClean="0">
                <a:latin typeface="Times New Roman" pitchFamily="18" charset="0"/>
                <a:cs typeface="Times New Roman" pitchFamily="18" charset="0"/>
              </a:rPr>
              <a:t>Speed  m/s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smtClean="0">
                <a:latin typeface="Times New Roman" panose="02020603050405020304" pitchFamily="18" charset="0"/>
                <a:cs typeface="Times New Roman" panose="02020603050405020304" pitchFamily="18" charset="0"/>
              </a:rPr>
              <a:t>MODAL SPEED AT KENGERI POLICE STATION</a:t>
            </a:r>
            <a:endParaRPr lang="en-US" sz="2800"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63792313"/>
              </p:ext>
            </p:extLst>
          </p:nvPr>
        </p:nvGraphicFramePr>
        <p:xfrm>
          <a:off x="1415143" y="1585119"/>
          <a:ext cx="7239000" cy="39624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228600" y="3352800"/>
            <a:ext cx="1447800" cy="584775"/>
          </a:xfrm>
          <a:prstGeom prst="rect">
            <a:avLst/>
          </a:prstGeom>
        </p:spPr>
        <p:txBody>
          <a:bodyPr wrap="square">
            <a:spAutoFit/>
          </a:bodyPr>
          <a:lstStyle/>
          <a:p>
            <a:r>
              <a:rPr lang="en-US" sz="1400" dirty="0" smtClean="0">
                <a:latin typeface="Times New Roman" pitchFamily="18" charset="0"/>
                <a:cs typeface="Times New Roman" pitchFamily="18" charset="0"/>
              </a:rPr>
              <a:t>FREQUENCY</a:t>
            </a:r>
          </a:p>
          <a:p>
            <a:r>
              <a:rPr lang="en-US" dirty="0" smtClean="0"/>
              <a:t>        %</a:t>
            </a:r>
            <a:endParaRPr lang="en-US" dirty="0"/>
          </a:p>
        </p:txBody>
      </p:sp>
      <p:sp>
        <p:nvSpPr>
          <p:cNvPr id="6" name="Rectangle 5"/>
          <p:cNvSpPr/>
          <p:nvPr/>
        </p:nvSpPr>
        <p:spPr>
          <a:xfrm>
            <a:off x="2971800" y="5715000"/>
            <a:ext cx="4572000" cy="369332"/>
          </a:xfrm>
          <a:prstGeom prst="rect">
            <a:avLst/>
          </a:prstGeom>
        </p:spPr>
        <p:txBody>
          <a:bodyPr>
            <a:spAutoFit/>
          </a:bodyPr>
          <a:lstStyle/>
          <a:p>
            <a:r>
              <a:rPr lang="en-US" dirty="0" smtClean="0"/>
              <a:t>Speed m/s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7620000" cy="1143000"/>
          </a:xfrm>
        </p:spPr>
        <p:txBody>
          <a:bodyPr>
            <a:normAutofit/>
          </a:bodyPr>
          <a:lstStyle/>
          <a:p>
            <a:pPr algn="ctr"/>
            <a:r>
              <a:rPr lang="en-US" sz="3600" dirty="0" smtClean="0">
                <a:latin typeface="Times New Roman" pitchFamily="18" charset="0"/>
                <a:cs typeface="Times New Roman" pitchFamily="18" charset="0"/>
              </a:rPr>
              <a:t> </a:t>
            </a:r>
            <a:r>
              <a:rPr lang="en-US" sz="4000" dirty="0" smtClean="0">
                <a:latin typeface="Times New Roman" pitchFamily="18" charset="0"/>
                <a:cs typeface="Times New Roman" pitchFamily="18" charset="0"/>
              </a:rPr>
              <a:t>INTRODUCTION</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smtClean="0"/>
          </a:p>
          <a:p>
            <a:endParaRPr lang="en-US" dirty="0"/>
          </a:p>
        </p:txBody>
      </p:sp>
      <p:sp>
        <p:nvSpPr>
          <p:cNvPr id="4" name="Rectangle 3"/>
          <p:cNvSpPr/>
          <p:nvPr/>
        </p:nvSpPr>
        <p:spPr>
          <a:xfrm>
            <a:off x="24008" y="1345504"/>
            <a:ext cx="8330852" cy="5189113"/>
          </a:xfrm>
          <a:prstGeom prst="rect">
            <a:avLst/>
          </a:prstGeom>
        </p:spPr>
        <p:txBody>
          <a:bodyPr wrap="square">
            <a:spAutoFit/>
          </a:bodyPr>
          <a:lstStyle/>
          <a:p>
            <a:pPr marL="342900" lvl="0" indent="-342900" fontAlgn="base">
              <a:lnSpc>
                <a:spcPct val="90000"/>
              </a:lnSpc>
              <a:spcBef>
                <a:spcPct val="20000"/>
              </a:spcBef>
              <a:spcAft>
                <a:spcPct val="0"/>
              </a:spcAft>
              <a:buFontTx/>
              <a:buChar char="•"/>
            </a:pPr>
            <a:r>
              <a:rPr lang="en-US" altLang="en-US" sz="2400" dirty="0">
                <a:solidFill>
                  <a:srgbClr val="000000"/>
                </a:solidFill>
                <a:latin typeface="Times New Roman" pitchFamily="18" charset="0"/>
                <a:ea typeface="SimSun" charset="-122"/>
                <a:cs typeface="Times New Roman" pitchFamily="18" charset="0"/>
              </a:rPr>
              <a:t>The urban transportation is acting as a key to each economical communication in all urban  over the world. The increase in urban population growth tends to </a:t>
            </a:r>
            <a:r>
              <a:rPr lang="en-US" altLang="en-US" sz="2400" dirty="0" smtClean="0">
                <a:solidFill>
                  <a:srgbClr val="000000"/>
                </a:solidFill>
                <a:latin typeface="Times New Roman" pitchFamily="18" charset="0"/>
                <a:ea typeface="SimSun" charset="-122"/>
                <a:cs typeface="Times New Roman" pitchFamily="18" charset="0"/>
              </a:rPr>
              <a:t>increase vehicular </a:t>
            </a:r>
            <a:r>
              <a:rPr lang="en-US" altLang="en-US" sz="2400" dirty="0">
                <a:solidFill>
                  <a:srgbClr val="000000"/>
                </a:solidFill>
                <a:latin typeface="Times New Roman" pitchFamily="18" charset="0"/>
                <a:ea typeface="SimSun" charset="-122"/>
                <a:cs typeface="Times New Roman" pitchFamily="18" charset="0"/>
              </a:rPr>
              <a:t>growth and travel demand. </a:t>
            </a:r>
            <a:endParaRPr lang="en-US" altLang="en-US" sz="2400" dirty="0" smtClean="0">
              <a:solidFill>
                <a:srgbClr val="000000"/>
              </a:solidFill>
              <a:latin typeface="Times New Roman" pitchFamily="18" charset="0"/>
              <a:ea typeface="SimSun" charset="-122"/>
              <a:cs typeface="Times New Roman" pitchFamily="18" charset="0"/>
            </a:endParaRPr>
          </a:p>
          <a:p>
            <a:pPr marL="342900" lvl="0" indent="-342900" fontAlgn="base">
              <a:lnSpc>
                <a:spcPct val="90000"/>
              </a:lnSpc>
              <a:spcBef>
                <a:spcPct val="20000"/>
              </a:spcBef>
              <a:spcAft>
                <a:spcPct val="0"/>
              </a:spcAft>
              <a:buFontTx/>
              <a:buChar char="•"/>
            </a:pPr>
            <a:endParaRPr lang="en-US" altLang="en-US" sz="2400" dirty="0">
              <a:solidFill>
                <a:srgbClr val="000000"/>
              </a:solidFill>
              <a:latin typeface="Times New Roman" pitchFamily="18" charset="0"/>
              <a:ea typeface="SimSun" charset="-122"/>
              <a:cs typeface="Times New Roman" pitchFamily="18" charset="0"/>
            </a:endParaRPr>
          </a:p>
          <a:p>
            <a:pPr marL="342900" lvl="0" indent="-342900" fontAlgn="base">
              <a:lnSpc>
                <a:spcPct val="90000"/>
              </a:lnSpc>
              <a:spcBef>
                <a:spcPct val="20000"/>
              </a:spcBef>
              <a:spcAft>
                <a:spcPct val="0"/>
              </a:spcAft>
              <a:buFontTx/>
              <a:buChar char="•"/>
            </a:pPr>
            <a:r>
              <a:rPr lang="en-US" altLang="en-US" sz="2400" dirty="0">
                <a:solidFill>
                  <a:srgbClr val="000000"/>
                </a:solidFill>
                <a:latin typeface="Times New Roman" pitchFamily="18" charset="0"/>
                <a:ea typeface="SimSun" charset="-122"/>
                <a:cs typeface="Times New Roman" pitchFamily="18" charset="0"/>
              </a:rPr>
              <a:t>Typical urban transportation facilities include railways ,waterways ,airways  and roadways. Among all categories ,the big proportion consist of roads</a:t>
            </a:r>
            <a:r>
              <a:rPr lang="en-US" altLang="en-US" sz="2400" dirty="0" smtClean="0">
                <a:solidFill>
                  <a:srgbClr val="000000"/>
                </a:solidFill>
                <a:latin typeface="Times New Roman" pitchFamily="18" charset="0"/>
                <a:ea typeface="SimSun" charset="-122"/>
                <a:cs typeface="Times New Roman" pitchFamily="18" charset="0"/>
              </a:rPr>
              <a:t>.</a:t>
            </a:r>
          </a:p>
          <a:p>
            <a:pPr marL="342900" lvl="0" indent="-342900" fontAlgn="base">
              <a:lnSpc>
                <a:spcPct val="90000"/>
              </a:lnSpc>
              <a:spcBef>
                <a:spcPct val="20000"/>
              </a:spcBef>
              <a:spcAft>
                <a:spcPct val="0"/>
              </a:spcAft>
              <a:buFontTx/>
              <a:buChar char="•"/>
            </a:pPr>
            <a:endParaRPr lang="en-US" altLang="en-US" sz="2400" dirty="0">
              <a:solidFill>
                <a:srgbClr val="000000"/>
              </a:solidFill>
              <a:latin typeface="Times New Roman" pitchFamily="18" charset="0"/>
              <a:ea typeface="SimSun" charset="-122"/>
              <a:cs typeface="Times New Roman" pitchFamily="18" charset="0"/>
            </a:endParaRPr>
          </a:p>
          <a:p>
            <a:pPr marL="342900" lvl="0" indent="-342900" fontAlgn="base">
              <a:lnSpc>
                <a:spcPct val="90000"/>
              </a:lnSpc>
              <a:spcBef>
                <a:spcPct val="20000"/>
              </a:spcBef>
              <a:spcAft>
                <a:spcPct val="0"/>
              </a:spcAft>
              <a:buFontTx/>
              <a:buChar char="•"/>
            </a:pPr>
            <a:r>
              <a:rPr lang="en-US" altLang="en-US" sz="2400" dirty="0">
                <a:solidFill>
                  <a:srgbClr val="000000"/>
                </a:solidFill>
                <a:latin typeface="Times New Roman" pitchFamily="18" charset="0"/>
                <a:ea typeface="SimSun" charset="-122"/>
                <a:cs typeface="Times New Roman" pitchFamily="18" charset="0"/>
              </a:rPr>
              <a:t> Logically, most planning and research techniques are focused on road system. </a:t>
            </a:r>
            <a:r>
              <a:rPr lang="en-US" altLang="en-US" sz="2400" dirty="0" smtClean="0">
                <a:solidFill>
                  <a:srgbClr val="000000"/>
                </a:solidFill>
                <a:latin typeface="Times New Roman" pitchFamily="18" charset="0"/>
                <a:ea typeface="SimSun" charset="-122"/>
                <a:cs typeface="Times New Roman" pitchFamily="18" charset="0"/>
              </a:rPr>
              <a:t>Many arterial roads  </a:t>
            </a:r>
            <a:r>
              <a:rPr lang="en-US" altLang="en-US" sz="2400" dirty="0">
                <a:solidFill>
                  <a:srgbClr val="000000"/>
                </a:solidFill>
                <a:latin typeface="Times New Roman" pitchFamily="18" charset="0"/>
                <a:ea typeface="SimSun" charset="-122"/>
                <a:cs typeface="Times New Roman" pitchFamily="18" charset="0"/>
              </a:rPr>
              <a:t>exhibit deteriorated capacity and poor performance. </a:t>
            </a:r>
          </a:p>
          <a:p>
            <a:pPr lvl="0" fontAlgn="base">
              <a:lnSpc>
                <a:spcPct val="90000"/>
              </a:lnSpc>
              <a:spcBef>
                <a:spcPct val="20000"/>
              </a:spcBef>
              <a:spcAft>
                <a:spcPct val="0"/>
              </a:spcAft>
            </a:pPr>
            <a:endParaRPr lang="en-US" altLang="en-US" sz="2400" dirty="0">
              <a:solidFill>
                <a:srgbClr val="000000"/>
              </a:solidFill>
              <a:latin typeface="Times New Roman" pitchFamily="18" charset="0"/>
              <a:ea typeface="SimSun" charset="-122"/>
              <a:cs typeface="Times New Roman" pitchFamily="18" charset="0"/>
            </a:endParaRPr>
          </a:p>
          <a:p>
            <a:pPr marL="342900" lvl="0" indent="-342900" fontAlgn="base">
              <a:lnSpc>
                <a:spcPct val="90000"/>
              </a:lnSpc>
              <a:spcBef>
                <a:spcPct val="20000"/>
              </a:spcBef>
              <a:spcAft>
                <a:spcPct val="0"/>
              </a:spcAft>
            </a:pPr>
            <a:endParaRPr lang="en-US" altLang="en-US" sz="2400" dirty="0">
              <a:solidFill>
                <a:srgbClr val="000000"/>
              </a:solidFill>
              <a:latin typeface="Times New Roman" pitchFamily="18" charset="0"/>
              <a:ea typeface="SimSun" charset="-122"/>
              <a:cs typeface="Times New Roman" pitchFamily="18" charset="0"/>
            </a:endParaRPr>
          </a:p>
        </p:txBody>
      </p:sp>
    </p:spTree>
    <p:extLst>
      <p:ext uri="{BB962C8B-B14F-4D97-AF65-F5344CB8AC3E}">
        <p14:creationId xmlns:p14="http://schemas.microsoft.com/office/powerpoint/2010/main" val="19294568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SPOT SPEED AT  NON IDEAL BUS STOP (BANGALORE UNIVERSITY)</a:t>
            </a:r>
            <a:endParaRPr lang="en-US" sz="3600" dirty="0"/>
          </a:p>
        </p:txBody>
      </p:sp>
      <p:graphicFrame>
        <p:nvGraphicFramePr>
          <p:cNvPr id="5" name="Content Placeholder 4"/>
          <p:cNvGraphicFramePr>
            <a:graphicFrameLocks noGrp="1"/>
          </p:cNvGraphicFramePr>
          <p:nvPr>
            <p:ph idx="1"/>
          </p:nvPr>
        </p:nvGraphicFramePr>
        <p:xfrm>
          <a:off x="533400" y="2362200"/>
          <a:ext cx="7620000" cy="239776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gridCol w="1524000">
                  <a:extLst>
                    <a:ext uri="{9D8B030D-6E8A-4147-A177-3AD203B41FA5}">
                      <a16:colId xmlns="" xmlns:a16="http://schemas.microsoft.com/office/drawing/2014/main" val="20004"/>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Speed(m/s)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Mid speed(m/s)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Frequency(f)</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Frequency(%)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Cumulative frequency %</a:t>
                      </a:r>
                    </a:p>
                    <a:p>
                      <a:endParaRPr lang="en-US" dirty="0"/>
                    </a:p>
                  </a:txBody>
                  <a:tcPr/>
                </a:tc>
                <a:extLst>
                  <a:ext uri="{0D108BD9-81ED-4DB2-BD59-A6C34878D82A}">
                    <a16:rowId xmlns="" xmlns:a16="http://schemas.microsoft.com/office/drawing/2014/main" val="10000"/>
                  </a:ext>
                </a:extLst>
              </a:tr>
              <a:tr h="370840">
                <a:tc>
                  <a:txBody>
                    <a:bodyPr/>
                    <a:lstStyle/>
                    <a:p>
                      <a:r>
                        <a:rPr lang="en-US" dirty="0" smtClean="0"/>
                        <a:t>0-2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3.92</a:t>
                      </a:r>
                      <a:endParaRPr lang="en-US" dirty="0"/>
                    </a:p>
                  </a:txBody>
                  <a:tcPr/>
                </a:tc>
                <a:tc>
                  <a:txBody>
                    <a:bodyPr/>
                    <a:lstStyle/>
                    <a:p>
                      <a:r>
                        <a:rPr lang="en-US" dirty="0" smtClean="0"/>
                        <a:t>3.92</a:t>
                      </a:r>
                      <a:endParaRPr lang="en-US" dirty="0"/>
                    </a:p>
                  </a:txBody>
                  <a:tcPr/>
                </a:tc>
                <a:extLst>
                  <a:ext uri="{0D108BD9-81ED-4DB2-BD59-A6C34878D82A}">
                    <a16:rowId xmlns="" xmlns:a16="http://schemas.microsoft.com/office/drawing/2014/main" val="10001"/>
                  </a:ext>
                </a:extLst>
              </a:tr>
              <a:tr h="370840">
                <a:tc>
                  <a:txBody>
                    <a:bodyPr/>
                    <a:lstStyle/>
                    <a:p>
                      <a:r>
                        <a:rPr lang="en-US" dirty="0" smtClean="0"/>
                        <a:t>2-4</a:t>
                      </a:r>
                      <a:endParaRPr lang="en-US" dirty="0"/>
                    </a:p>
                  </a:txBody>
                  <a:tcPr/>
                </a:tc>
                <a:tc>
                  <a:txBody>
                    <a:bodyPr/>
                    <a:lstStyle/>
                    <a:p>
                      <a:r>
                        <a:rPr lang="en-US" dirty="0" smtClean="0"/>
                        <a:t>3</a:t>
                      </a:r>
                      <a:endParaRPr lang="en-US" dirty="0"/>
                    </a:p>
                  </a:txBody>
                  <a:tcPr/>
                </a:tc>
                <a:tc>
                  <a:txBody>
                    <a:bodyPr/>
                    <a:lstStyle/>
                    <a:p>
                      <a:r>
                        <a:rPr lang="en-US" dirty="0" smtClean="0"/>
                        <a:t>31</a:t>
                      </a:r>
                      <a:endParaRPr lang="en-US" dirty="0"/>
                    </a:p>
                  </a:txBody>
                  <a:tcPr/>
                </a:tc>
                <a:tc>
                  <a:txBody>
                    <a:bodyPr/>
                    <a:lstStyle/>
                    <a:p>
                      <a:r>
                        <a:rPr lang="en-US" dirty="0" smtClean="0"/>
                        <a:t>60.78</a:t>
                      </a:r>
                      <a:endParaRPr lang="en-US" dirty="0"/>
                    </a:p>
                  </a:txBody>
                  <a:tcPr/>
                </a:tc>
                <a:tc>
                  <a:txBody>
                    <a:bodyPr/>
                    <a:lstStyle/>
                    <a:p>
                      <a:r>
                        <a:rPr lang="en-US" dirty="0" smtClean="0"/>
                        <a:t>64.7</a:t>
                      </a:r>
                      <a:endParaRPr lang="en-US" dirty="0"/>
                    </a:p>
                  </a:txBody>
                  <a:tcPr/>
                </a:tc>
                <a:extLst>
                  <a:ext uri="{0D108BD9-81ED-4DB2-BD59-A6C34878D82A}">
                    <a16:rowId xmlns="" xmlns:a16="http://schemas.microsoft.com/office/drawing/2014/main" val="10002"/>
                  </a:ext>
                </a:extLst>
              </a:tr>
              <a:tr h="370840">
                <a:tc>
                  <a:txBody>
                    <a:bodyPr/>
                    <a:lstStyle/>
                    <a:p>
                      <a:r>
                        <a:rPr lang="en-US" dirty="0" smtClean="0"/>
                        <a:t>4-6</a:t>
                      </a:r>
                      <a:endParaRPr lang="en-US" dirty="0"/>
                    </a:p>
                  </a:txBody>
                  <a:tcPr/>
                </a:tc>
                <a:tc>
                  <a:txBody>
                    <a:bodyPr/>
                    <a:lstStyle/>
                    <a:p>
                      <a:r>
                        <a:rPr lang="en-US" dirty="0" smtClean="0"/>
                        <a:t>5</a:t>
                      </a:r>
                      <a:endParaRPr lang="en-US" dirty="0"/>
                    </a:p>
                  </a:txBody>
                  <a:tcPr/>
                </a:tc>
                <a:tc>
                  <a:txBody>
                    <a:bodyPr/>
                    <a:lstStyle/>
                    <a:p>
                      <a:r>
                        <a:rPr lang="en-US" dirty="0" smtClean="0"/>
                        <a:t>17</a:t>
                      </a:r>
                      <a:endParaRPr lang="en-US" dirty="0"/>
                    </a:p>
                  </a:txBody>
                  <a:tcPr/>
                </a:tc>
                <a:tc>
                  <a:txBody>
                    <a:bodyPr/>
                    <a:lstStyle/>
                    <a:p>
                      <a:r>
                        <a:rPr lang="en-US" dirty="0" smtClean="0"/>
                        <a:t>33.33</a:t>
                      </a:r>
                      <a:endParaRPr lang="en-US" dirty="0"/>
                    </a:p>
                  </a:txBody>
                  <a:tcPr/>
                </a:tc>
                <a:tc>
                  <a:txBody>
                    <a:bodyPr/>
                    <a:lstStyle/>
                    <a:p>
                      <a:r>
                        <a:rPr lang="en-US" dirty="0" smtClean="0"/>
                        <a:t>98.03</a:t>
                      </a:r>
                      <a:endParaRPr lang="en-US" dirty="0"/>
                    </a:p>
                  </a:txBody>
                  <a:tcPr/>
                </a:tc>
                <a:extLst>
                  <a:ext uri="{0D108BD9-81ED-4DB2-BD59-A6C34878D82A}">
                    <a16:rowId xmlns="" xmlns:a16="http://schemas.microsoft.com/office/drawing/2014/main" val="10003"/>
                  </a:ext>
                </a:extLst>
              </a:tr>
              <a:tr h="370840">
                <a:tc>
                  <a:txBody>
                    <a:bodyPr/>
                    <a:lstStyle/>
                    <a:p>
                      <a:r>
                        <a:rPr lang="en-US" dirty="0" smtClean="0"/>
                        <a:t>6-8</a:t>
                      </a:r>
                      <a:endParaRPr lang="en-US" dirty="0"/>
                    </a:p>
                  </a:txBody>
                  <a:tcPr/>
                </a:tc>
                <a:tc>
                  <a:txBody>
                    <a:bodyPr/>
                    <a:lstStyle/>
                    <a:p>
                      <a:r>
                        <a:rPr lang="en-US" dirty="0" smtClean="0"/>
                        <a:t>7</a:t>
                      </a:r>
                      <a:endParaRPr lang="en-US" dirty="0"/>
                    </a:p>
                  </a:txBody>
                  <a:tcPr/>
                </a:tc>
                <a:tc>
                  <a:txBody>
                    <a:bodyPr/>
                    <a:lstStyle/>
                    <a:p>
                      <a:r>
                        <a:rPr lang="en-US" dirty="0" smtClean="0"/>
                        <a:t>1</a:t>
                      </a:r>
                      <a:endParaRPr lang="en-US" dirty="0"/>
                    </a:p>
                  </a:txBody>
                  <a:tcPr/>
                </a:tc>
                <a:tc>
                  <a:txBody>
                    <a:bodyPr/>
                    <a:lstStyle/>
                    <a:p>
                      <a:r>
                        <a:rPr lang="en-US" dirty="0" smtClean="0"/>
                        <a:t>1.96</a:t>
                      </a:r>
                      <a:endParaRPr lang="en-US" dirty="0"/>
                    </a:p>
                  </a:txBody>
                  <a:tcPr/>
                </a:tc>
                <a:tc>
                  <a:txBody>
                    <a:bodyPr/>
                    <a:lstStyle/>
                    <a:p>
                      <a:r>
                        <a:rPr lang="en-US" dirty="0" smtClean="0"/>
                        <a:t>99.99</a:t>
                      </a:r>
                      <a:endParaRPr lang="en-US" dirty="0"/>
                    </a:p>
                  </a:txBody>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600" dirty="0" smtClean="0"/>
              <a:t>SPEED FLOW AT BANGALORE UNIVERSITY</a:t>
            </a:r>
            <a:endParaRPr lang="en-US" sz="3600" dirty="0"/>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3707839897"/>
              </p:ext>
            </p:extLst>
          </p:nvPr>
        </p:nvGraphicFramePr>
        <p:xfrm>
          <a:off x="1524000" y="1600201"/>
          <a:ext cx="6525491" cy="4190999"/>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0" y="3657600"/>
            <a:ext cx="4572000" cy="369332"/>
          </a:xfrm>
          <a:prstGeom prst="rect">
            <a:avLst/>
          </a:prstGeom>
        </p:spPr>
        <p:txBody>
          <a:bodyPr>
            <a:spAutoFit/>
          </a:bodyPr>
          <a:lstStyle/>
          <a:p>
            <a:r>
              <a:rPr lang="en-US" dirty="0" smtClean="0"/>
              <a:t>    Speed m/s</a:t>
            </a:r>
            <a:endParaRPr lang="en-US" dirty="0"/>
          </a:p>
        </p:txBody>
      </p:sp>
      <p:sp>
        <p:nvSpPr>
          <p:cNvPr id="6" name="Rectangle 5"/>
          <p:cNvSpPr/>
          <p:nvPr/>
        </p:nvSpPr>
        <p:spPr>
          <a:xfrm>
            <a:off x="3048000" y="5791200"/>
            <a:ext cx="4572000" cy="369332"/>
          </a:xfrm>
          <a:prstGeom prst="rect">
            <a:avLst/>
          </a:prstGeom>
        </p:spPr>
        <p:txBody>
          <a:bodyPr>
            <a:spAutoFit/>
          </a:bodyPr>
          <a:lstStyle/>
          <a:p>
            <a:r>
              <a:rPr lang="en-US" dirty="0" smtClean="0">
                <a:latin typeface="Times New Roman" pitchFamily="18" charset="0"/>
                <a:cs typeface="Times New Roman" pitchFamily="18" charset="0"/>
              </a:rPr>
              <a:t>Flow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600" dirty="0" smtClean="0">
                <a:latin typeface="Times New Roman" pitchFamily="18" charset="0"/>
                <a:cs typeface="Times New Roman" pitchFamily="18" charset="0"/>
              </a:rPr>
              <a:t>MODAL SPEED AT BANGALORE UNIVERSITY</a:t>
            </a:r>
            <a:endParaRPr lang="en-US" sz="3600"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8504035"/>
              </p:ext>
            </p:extLst>
          </p:nvPr>
        </p:nvGraphicFramePr>
        <p:xfrm>
          <a:off x="1676400" y="1524000"/>
          <a:ext cx="6858000" cy="42672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3505200" y="5791200"/>
            <a:ext cx="1466042" cy="424732"/>
          </a:xfrm>
          <a:prstGeom prst="rect">
            <a:avLst/>
          </a:prstGeom>
        </p:spPr>
        <p:txBody>
          <a:bodyPr wrap="none">
            <a:spAutoFit/>
          </a:bodyPr>
          <a:lstStyle/>
          <a:p>
            <a:pPr algn="ctr">
              <a:defRPr lang="en-IN" sz="2160" b="1" i="0" u="none" strike="noStrike" kern="1200" baseline="0">
                <a:solidFill>
                  <a:srgbClr val="2F2B20"/>
                </a:solidFill>
                <a:latin typeface="+mn-lt"/>
                <a:ea typeface="+mn-ea"/>
                <a:cs typeface="+mn-cs"/>
              </a:defRPr>
            </a:pPr>
            <a:r>
              <a:rPr lang="en-US" dirty="0" smtClean="0">
                <a:latin typeface="Times New Roman" pitchFamily="18" charset="0"/>
                <a:cs typeface="Times New Roman" pitchFamily="18" charset="0"/>
              </a:rPr>
              <a:t>Speed  m/s</a:t>
            </a:r>
            <a:endParaRPr lang="en-US" dirty="0">
              <a:latin typeface="Times New Roman" pitchFamily="18" charset="0"/>
              <a:cs typeface="Times New Roman" pitchFamily="18" charset="0"/>
            </a:endParaRPr>
          </a:p>
        </p:txBody>
      </p:sp>
      <p:sp>
        <p:nvSpPr>
          <p:cNvPr id="6" name="Rectangle 5"/>
          <p:cNvSpPr/>
          <p:nvPr/>
        </p:nvSpPr>
        <p:spPr>
          <a:xfrm>
            <a:off x="0" y="3429000"/>
            <a:ext cx="1677532" cy="757130"/>
          </a:xfrm>
          <a:prstGeom prst="rect">
            <a:avLst/>
          </a:prstGeom>
        </p:spPr>
        <p:txBody>
          <a:bodyPr wrap="square">
            <a:spAutoFit/>
          </a:bodyPr>
          <a:lstStyle/>
          <a:p>
            <a:pPr algn="ctr">
              <a:defRPr lang="en-IN" sz="2160" b="1" i="0" u="none" strike="noStrike" kern="1200" baseline="0">
                <a:solidFill>
                  <a:srgbClr val="2F2B20"/>
                </a:solidFill>
                <a:latin typeface="+mn-lt"/>
                <a:ea typeface="+mn-ea"/>
                <a:cs typeface="+mn-cs"/>
              </a:defRPr>
            </a:pPr>
            <a:r>
              <a:rPr lang="en-US" dirty="0" smtClean="0">
                <a:latin typeface="Times New Roman" pitchFamily="18" charset="0"/>
                <a:cs typeface="Times New Roman" pitchFamily="18" charset="0"/>
              </a:rPr>
              <a:t>Frequency</a:t>
            </a:r>
          </a:p>
          <a:p>
            <a:pPr algn="ctr">
              <a:defRPr lang="en-IN" sz="2160" b="1" i="0" u="none" strike="noStrike" kern="1200" baseline="0">
                <a:solidFill>
                  <a:srgbClr val="2F2B20"/>
                </a:solidFill>
                <a:latin typeface="+mn-lt"/>
                <a:ea typeface="+mn-ea"/>
                <a:cs typeface="+mn-cs"/>
              </a:defRPr>
            </a:pPr>
            <a:r>
              <a:rPr lang="en-US" dirty="0" smtClean="0"/>
              <a:t>%</a:t>
            </a:r>
            <a:endParaRPr lang="en-US" dirty="0"/>
          </a:p>
        </p:txBody>
      </p:sp>
      <p:sp>
        <p:nvSpPr>
          <p:cNvPr id="7" name="Rectangle 6"/>
          <p:cNvSpPr/>
          <p:nvPr/>
        </p:nvSpPr>
        <p:spPr>
          <a:xfrm>
            <a:off x="4038600" y="2209800"/>
            <a:ext cx="1752600" cy="424732"/>
          </a:xfrm>
          <a:prstGeom prst="rect">
            <a:avLst/>
          </a:prstGeom>
        </p:spPr>
        <p:txBody>
          <a:bodyPr wrap="square">
            <a:spAutoFit/>
          </a:bodyPr>
          <a:lstStyle/>
          <a:p>
            <a:pPr algn="ctr">
              <a:defRPr lang="en-IN" sz="2160" b="1" i="0" u="none" strike="noStrike" kern="1200" baseline="0">
                <a:solidFill>
                  <a:srgbClr val="2F2B20"/>
                </a:solidFill>
                <a:latin typeface="+mn-lt"/>
                <a:ea typeface="+mn-ea"/>
                <a:cs typeface="+mn-cs"/>
              </a:defRPr>
            </a:pPr>
            <a:r>
              <a:rPr lang="en-US" dirty="0" smtClean="0"/>
              <a:t>3.5 m/s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latin typeface="Times New Roman" pitchFamily="18" charset="0"/>
                <a:cs typeface="Times New Roman" pitchFamily="18" charset="0"/>
              </a:rPr>
              <a:t>Comparison between ideal bus stops and other bus stops</a:t>
            </a:r>
            <a:endParaRPr lang="en-US" sz="3600"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552921250"/>
              </p:ext>
            </p:extLst>
          </p:nvPr>
        </p:nvGraphicFramePr>
        <p:xfrm>
          <a:off x="1219200" y="1600201"/>
          <a:ext cx="7086600" cy="3581399"/>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p:cNvSpPr/>
          <p:nvPr/>
        </p:nvSpPr>
        <p:spPr>
          <a:xfrm>
            <a:off x="2015837" y="5179496"/>
            <a:ext cx="2484847" cy="307777"/>
          </a:xfrm>
          <a:prstGeom prst="rect">
            <a:avLst/>
          </a:prstGeom>
        </p:spPr>
        <p:txBody>
          <a:bodyPr wrap="none">
            <a:spAutoFit/>
          </a:bodyPr>
          <a:lstStyle/>
          <a:p>
            <a:r>
              <a:rPr lang="en-US" sz="1400" dirty="0" smtClean="0">
                <a:latin typeface="Times New Roman" panose="02020603050405020304" pitchFamily="18" charset="0"/>
                <a:cs typeface="Times New Roman" panose="02020603050405020304" pitchFamily="18" charset="0"/>
              </a:rPr>
              <a:t>KENGERI TTMC BUS STOPS</a:t>
            </a:r>
            <a:endParaRPr lang="en-IN" sz="1400" dirty="0">
              <a:latin typeface="Times New Roman" panose="02020603050405020304" pitchFamily="18" charset="0"/>
              <a:cs typeface="Times New Roman" panose="02020603050405020304" pitchFamily="18" charset="0"/>
            </a:endParaRPr>
          </a:p>
        </p:txBody>
      </p:sp>
      <p:sp>
        <p:nvSpPr>
          <p:cNvPr id="12" name="Rectangle 11"/>
          <p:cNvSpPr/>
          <p:nvPr/>
        </p:nvSpPr>
        <p:spPr>
          <a:xfrm>
            <a:off x="5548745" y="5177393"/>
            <a:ext cx="2420278" cy="307777"/>
          </a:xfrm>
          <a:prstGeom prst="rect">
            <a:avLst/>
          </a:prstGeom>
        </p:spPr>
        <p:txBody>
          <a:bodyPr wrap="none">
            <a:spAutoFit/>
          </a:bodyPr>
          <a:lstStyle/>
          <a:p>
            <a:r>
              <a:rPr lang="en-US" sz="1400" dirty="0" smtClean="0">
                <a:latin typeface="Times New Roman" panose="02020603050405020304" pitchFamily="18" charset="0"/>
                <a:cs typeface="Times New Roman" panose="02020603050405020304" pitchFamily="18" charset="0"/>
              </a:rPr>
              <a:t>KENGERI POLICE STATION</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522663020"/>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2064328" y="5297193"/>
            <a:ext cx="2209514" cy="276999"/>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RV COLLEGE BUS STOP</a:t>
            </a:r>
          </a:p>
        </p:txBody>
      </p:sp>
      <p:sp>
        <p:nvSpPr>
          <p:cNvPr id="6" name="Rectangle 5"/>
          <p:cNvSpPr/>
          <p:nvPr/>
        </p:nvSpPr>
        <p:spPr>
          <a:xfrm>
            <a:off x="5271654" y="5297192"/>
            <a:ext cx="1905001" cy="276999"/>
          </a:xfrm>
          <a:prstGeom prst="rect">
            <a:avLst/>
          </a:prstGeom>
        </p:spPr>
        <p:txBody>
          <a:bodyPr wrap="square">
            <a:spAutoFit/>
          </a:bodyPr>
          <a:lstStyle/>
          <a:p>
            <a:r>
              <a:rPr lang="en-IN" sz="1200" dirty="0" smtClean="0"/>
              <a:t>BANGALORE UNIVERSITY</a:t>
            </a:r>
            <a:endParaRPr lang="en-IN" sz="1200" dirty="0"/>
          </a:p>
        </p:txBody>
      </p:sp>
    </p:spTree>
    <p:extLst>
      <p:ext uri="{BB962C8B-B14F-4D97-AF65-F5344CB8AC3E}">
        <p14:creationId xmlns:p14="http://schemas.microsoft.com/office/powerpoint/2010/main" val="121943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3200" dirty="0" smtClean="0">
                <a:latin typeface="Times New Roman" panose="02020603050405020304" pitchFamily="18" charset="0"/>
                <a:cs typeface="Times New Roman" panose="02020603050405020304" pitchFamily="18" charset="0"/>
              </a:rPr>
              <a:t>RESULTS</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8655" y="1551709"/>
            <a:ext cx="7758545" cy="4849091"/>
          </a:xfrm>
        </p:spPr>
        <p:txBody>
          <a:bodyPr>
            <a:normAutofit/>
          </a:bodyPr>
          <a:lstStyle/>
          <a:p>
            <a:r>
              <a:rPr lang="en-IN" sz="1800" dirty="0" smtClean="0">
                <a:latin typeface="Times New Roman" panose="02020603050405020304" pitchFamily="18" charset="0"/>
                <a:cs typeface="Times New Roman" panose="02020603050405020304" pitchFamily="18" charset="0"/>
              </a:rPr>
              <a:t>The modal speed at KENGERI TTMC BUS STOP (ideal bus stop) is  </a:t>
            </a:r>
            <a:r>
              <a:rPr lang="en-IN" sz="1800" b="1" dirty="0" smtClean="0">
                <a:latin typeface="Times New Roman" panose="02020603050405020304" pitchFamily="18" charset="0"/>
                <a:cs typeface="Times New Roman" panose="02020603050405020304" pitchFamily="18" charset="0"/>
              </a:rPr>
              <a:t>8.5 m/s</a:t>
            </a:r>
          </a:p>
          <a:p>
            <a:r>
              <a:rPr lang="en-IN" sz="1800" dirty="0" smtClean="0">
                <a:latin typeface="Times New Roman" panose="02020603050405020304" pitchFamily="18" charset="0"/>
                <a:cs typeface="Times New Roman" panose="02020603050405020304" pitchFamily="18" charset="0"/>
              </a:rPr>
              <a:t>The model speed at KENGERI POLICE STATION (non ideal </a:t>
            </a:r>
            <a:r>
              <a:rPr lang="en-IN" sz="1800" dirty="0">
                <a:latin typeface="Times New Roman" panose="02020603050405020304" pitchFamily="18" charset="0"/>
                <a:cs typeface="Times New Roman" panose="02020603050405020304" pitchFamily="18" charset="0"/>
              </a:rPr>
              <a:t>bus </a:t>
            </a:r>
            <a:r>
              <a:rPr lang="en-IN" sz="1800" dirty="0" smtClean="0">
                <a:latin typeface="Times New Roman" panose="02020603050405020304" pitchFamily="18" charset="0"/>
                <a:cs typeface="Times New Roman" panose="02020603050405020304" pitchFamily="18" charset="0"/>
              </a:rPr>
              <a:t>stop) is  </a:t>
            </a:r>
            <a:r>
              <a:rPr lang="en-IN" sz="1800" b="1" dirty="0" smtClean="0">
                <a:latin typeface="Times New Roman" panose="02020603050405020304" pitchFamily="18" charset="0"/>
                <a:cs typeface="Times New Roman" panose="02020603050405020304" pitchFamily="18" charset="0"/>
              </a:rPr>
              <a:t>6 m/s</a:t>
            </a:r>
          </a:p>
          <a:p>
            <a:r>
              <a:rPr lang="en-IN" sz="1800" dirty="0" smtClean="0">
                <a:latin typeface="Times New Roman" panose="02020603050405020304" pitchFamily="18" charset="0"/>
                <a:cs typeface="Times New Roman" panose="02020603050405020304" pitchFamily="18" charset="0"/>
              </a:rPr>
              <a:t>The model speed at RV COLLEGE BUS STOP (ideal bus stop)  is  </a:t>
            </a:r>
            <a:r>
              <a:rPr lang="en-IN" sz="1800" b="1" dirty="0" smtClean="0">
                <a:latin typeface="Times New Roman" panose="02020603050405020304" pitchFamily="18" charset="0"/>
                <a:cs typeface="Times New Roman" panose="02020603050405020304" pitchFamily="18" charset="0"/>
              </a:rPr>
              <a:t>8 m/s</a:t>
            </a:r>
          </a:p>
          <a:p>
            <a:r>
              <a:rPr lang="en-IN" sz="1800" dirty="0" smtClean="0">
                <a:latin typeface="Times New Roman" panose="02020603050405020304" pitchFamily="18" charset="0"/>
                <a:cs typeface="Times New Roman" panose="02020603050405020304" pitchFamily="18" charset="0"/>
              </a:rPr>
              <a:t>The model speed at BANGALORE UNIVERSITY stop is  </a:t>
            </a:r>
            <a:r>
              <a:rPr lang="en-IN" sz="1800" b="1" dirty="0" smtClean="0">
                <a:latin typeface="Times New Roman" panose="02020603050405020304" pitchFamily="18" charset="0"/>
                <a:cs typeface="Times New Roman" panose="02020603050405020304" pitchFamily="18" charset="0"/>
              </a:rPr>
              <a:t>3.5 m/s</a:t>
            </a:r>
            <a:endParaRPr lang="en-IN" sz="1800" b="1" dirty="0">
              <a:latin typeface="Times New Roman" panose="02020603050405020304" pitchFamily="18" charset="0"/>
              <a:cs typeface="Times New Roman" panose="02020603050405020304" pitchFamily="18" charset="0"/>
            </a:endParaRPr>
          </a:p>
          <a:p>
            <a:pPr marL="0" indent="0">
              <a:buNone/>
            </a:pP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0086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3200" dirty="0" smtClean="0">
                <a:latin typeface="Times New Roman" panose="02020603050405020304" pitchFamily="18" charset="0"/>
                <a:cs typeface="Times New Roman" panose="02020603050405020304" pitchFamily="18" charset="0"/>
              </a:rPr>
              <a:t>CONCLUSION</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smtClean="0"/>
              <a:t>From the analysis of data we can judge that on-street bus stops will interfere with vehicle movement if bus demands exceeds the bus stop capacity,resulting in some buses queuing and congestion.</a:t>
            </a:r>
          </a:p>
          <a:p>
            <a:r>
              <a:rPr lang="en-IN" dirty="0" smtClean="0"/>
              <a:t>All the bus stops are on- street bus stops which are heavily congested during peak hour</a:t>
            </a:r>
          </a:p>
          <a:p>
            <a:endParaRPr lang="en-IN" dirty="0" smtClean="0"/>
          </a:p>
          <a:p>
            <a:pPr marL="114300" indent="0" algn="ctr">
              <a:buNone/>
            </a:pPr>
            <a:r>
              <a:rPr lang="en-IN" dirty="0" smtClean="0"/>
              <a:t>  To overcome the prombles we are suggesting following             proposals;</a:t>
            </a:r>
          </a:p>
          <a:p>
            <a:r>
              <a:rPr lang="en-IN" dirty="0" smtClean="0"/>
              <a:t>Providing proper bus bay of suitable design</a:t>
            </a:r>
          </a:p>
          <a:p>
            <a:r>
              <a:rPr lang="en-IN" dirty="0" smtClean="0"/>
              <a:t>On-street parking should be restricted on both opposite side bus stops.</a:t>
            </a:r>
            <a:endParaRPr lang="en-IN" dirty="0"/>
          </a:p>
          <a:p>
            <a:endParaRPr lang="en-IN" dirty="0" smtClean="0"/>
          </a:p>
        </p:txBody>
      </p:sp>
    </p:spTree>
    <p:extLst>
      <p:ext uri="{BB962C8B-B14F-4D97-AF65-F5344CB8AC3E}">
        <p14:creationId xmlns:p14="http://schemas.microsoft.com/office/powerpoint/2010/main" val="30180216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3200" y="2895600"/>
            <a:ext cx="363073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effectLst>
                  <a:outerShdw blurRad="12700" dist="38100" dir="2700000" algn="tl" rotWithShape="0">
                    <a:schemeClr val="bg1">
                      <a:lumMod val="50000"/>
                    </a:schemeClr>
                  </a:outerShdw>
                </a:effectLst>
              </a:rPr>
              <a:t>THANK YOU</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582740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pPr algn="l"/>
            <a:r>
              <a:rPr lang="en-US" altLang="en-US" sz="3200" dirty="0">
                <a:solidFill>
                  <a:srgbClr val="000000"/>
                </a:solidFill>
                <a:latin typeface="Times New Roman" pitchFamily="18" charset="0"/>
                <a:ea typeface="SimSun" charset="-122"/>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609600" y="1905000"/>
            <a:ext cx="8229600" cy="4525963"/>
          </a:xfrm>
        </p:spPr>
        <p:txBody>
          <a:bodyPr>
            <a:noAutofit/>
          </a:bodyPr>
          <a:lstStyle/>
          <a:p>
            <a:pPr lvl="0" fontAlgn="base">
              <a:spcBef>
                <a:spcPts val="1800"/>
              </a:spcBef>
              <a:spcAft>
                <a:spcPts val="1200"/>
              </a:spcAft>
              <a:buFontTx/>
              <a:buChar char="•"/>
            </a:pPr>
            <a:r>
              <a:rPr lang="en-US" altLang="en-US" sz="2400" dirty="0">
                <a:solidFill>
                  <a:srgbClr val="000000"/>
                </a:solidFill>
                <a:latin typeface="Times New Roman" pitchFamily="18" charset="0"/>
                <a:ea typeface="SimSun" charset="-122"/>
                <a:cs typeface="Times New Roman" pitchFamily="18" charset="0"/>
              </a:rPr>
              <a:t>To identify the deficiencies in </a:t>
            </a:r>
            <a:r>
              <a:rPr lang="en-US" altLang="en-US" sz="2400" dirty="0" smtClean="0">
                <a:solidFill>
                  <a:srgbClr val="000000"/>
                </a:solidFill>
                <a:latin typeface="Times New Roman" pitchFamily="18" charset="0"/>
                <a:ea typeface="SimSun" charset="-122"/>
                <a:cs typeface="Times New Roman" pitchFamily="18" charset="0"/>
              </a:rPr>
              <a:t>existing bus stop locations</a:t>
            </a:r>
            <a:r>
              <a:rPr lang="en-US" altLang="en-US" sz="2400" dirty="0">
                <a:solidFill>
                  <a:srgbClr val="000000"/>
                </a:solidFill>
                <a:latin typeface="Times New Roman" pitchFamily="18" charset="0"/>
                <a:ea typeface="SimSun" charset="-122"/>
                <a:cs typeface="Times New Roman" pitchFamily="18" charset="0"/>
              </a:rPr>
              <a:t>.</a:t>
            </a:r>
          </a:p>
          <a:p>
            <a:pPr lvl="0" fontAlgn="base">
              <a:spcBef>
                <a:spcPts val="1800"/>
              </a:spcBef>
              <a:spcAft>
                <a:spcPts val="1200"/>
              </a:spcAft>
              <a:buFontTx/>
              <a:buChar char="•"/>
            </a:pPr>
            <a:r>
              <a:rPr lang="en-US" altLang="en-US" sz="2400" dirty="0">
                <a:solidFill>
                  <a:srgbClr val="000000"/>
                </a:solidFill>
                <a:latin typeface="Times New Roman" pitchFamily="18" charset="0"/>
                <a:ea typeface="SimSun" charset="-122"/>
                <a:cs typeface="Times New Roman" pitchFamily="18" charset="0"/>
              </a:rPr>
              <a:t>To fix proper terminals and accessibility for public transportation system </a:t>
            </a:r>
            <a:r>
              <a:rPr lang="en-US" altLang="en-US" sz="2400" dirty="0" smtClean="0">
                <a:solidFill>
                  <a:srgbClr val="000000"/>
                </a:solidFill>
                <a:latin typeface="Times New Roman" pitchFamily="18" charset="0"/>
                <a:ea typeface="SimSun" charset="-122"/>
                <a:cs typeface="Times New Roman" pitchFamily="18" charset="0"/>
              </a:rPr>
              <a:t>avoid </a:t>
            </a:r>
            <a:r>
              <a:rPr lang="en-US" altLang="en-US" sz="2400" dirty="0">
                <a:solidFill>
                  <a:srgbClr val="000000"/>
                </a:solidFill>
                <a:latin typeface="Times New Roman" pitchFamily="18" charset="0"/>
                <a:ea typeface="SimSun" charset="-122"/>
                <a:cs typeface="Times New Roman" pitchFamily="18" charset="0"/>
              </a:rPr>
              <a:t>congestion</a:t>
            </a:r>
            <a:r>
              <a:rPr lang="en-US" altLang="en-US" sz="2400" dirty="0" smtClean="0">
                <a:solidFill>
                  <a:srgbClr val="000000"/>
                </a:solidFill>
                <a:latin typeface="Times New Roman" pitchFamily="18" charset="0"/>
                <a:ea typeface="SimSun" charset="-122"/>
                <a:cs typeface="Times New Roman" pitchFamily="18" charset="0"/>
              </a:rPr>
              <a:t>.</a:t>
            </a:r>
            <a:endParaRPr lang="en-US" altLang="en-US" sz="2400" dirty="0">
              <a:solidFill>
                <a:srgbClr val="000000"/>
              </a:solidFill>
              <a:latin typeface="Times New Roman" pitchFamily="18" charset="0"/>
              <a:ea typeface="SimSun" charset="-122"/>
              <a:cs typeface="Times New Roman" pitchFamily="18" charset="0"/>
            </a:endParaRPr>
          </a:p>
          <a:p>
            <a:pPr lvl="0" fontAlgn="base">
              <a:spcBef>
                <a:spcPts val="1800"/>
              </a:spcBef>
              <a:spcAft>
                <a:spcPts val="1200"/>
              </a:spcAft>
              <a:buFontTx/>
              <a:buChar char="•"/>
            </a:pPr>
            <a:r>
              <a:rPr lang="en-US" altLang="en-US" sz="2400" dirty="0">
                <a:solidFill>
                  <a:srgbClr val="000000"/>
                </a:solidFill>
                <a:latin typeface="Times New Roman" pitchFamily="18" charset="0"/>
                <a:ea typeface="SimSun" charset="-122"/>
                <a:cs typeface="Times New Roman" pitchFamily="18" charset="0"/>
              </a:rPr>
              <a:t>To reduce congestion at improper bus </a:t>
            </a:r>
            <a:r>
              <a:rPr lang="en-US" altLang="en-US" sz="2400" dirty="0" smtClean="0">
                <a:solidFill>
                  <a:srgbClr val="000000"/>
                </a:solidFill>
                <a:latin typeface="Times New Roman" pitchFamily="18" charset="0"/>
                <a:ea typeface="SimSun" charset="-122"/>
                <a:cs typeface="Times New Roman" pitchFamily="18" charset="0"/>
              </a:rPr>
              <a:t>stop </a:t>
            </a:r>
            <a:r>
              <a:rPr lang="en-US" altLang="en-US" sz="2400" dirty="0">
                <a:solidFill>
                  <a:srgbClr val="000000"/>
                </a:solidFill>
                <a:latin typeface="Times New Roman" pitchFamily="18" charset="0"/>
                <a:ea typeface="SimSun" charset="-122"/>
                <a:cs typeface="Times New Roman" pitchFamily="18" charset="0"/>
              </a:rPr>
              <a:t>locations by reducing side friction. </a:t>
            </a:r>
          </a:p>
        </p:txBody>
      </p:sp>
    </p:spTree>
    <p:extLst>
      <p:ext uri="{BB962C8B-B14F-4D97-AF65-F5344CB8AC3E}">
        <p14:creationId xmlns:p14="http://schemas.microsoft.com/office/powerpoint/2010/main" val="1613290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70669" y="1587"/>
            <a:ext cx="82296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0" rtl="0" fontAlgn="base" latinLnBrk="1">
              <a:spcBef>
                <a:spcPct val="0"/>
              </a:spcBef>
              <a:spcAft>
                <a:spcPct val="0"/>
              </a:spcAft>
              <a:defRPr sz="4400">
                <a:solidFill>
                  <a:srgbClr val="000000"/>
                </a:solidFill>
                <a:latin typeface="+mj-lt"/>
                <a:ea typeface="+mj-ea"/>
                <a:cs typeface="+mj-cs"/>
              </a:defRPr>
            </a:lvl1pPr>
            <a:lvl2pPr algn="ctr" defTabSz="0" rtl="0" fontAlgn="base" latinLnBrk="1">
              <a:spcBef>
                <a:spcPct val="0"/>
              </a:spcBef>
              <a:spcAft>
                <a:spcPct val="0"/>
              </a:spcAft>
              <a:defRPr sz="4400">
                <a:solidFill>
                  <a:srgbClr val="000000"/>
                </a:solidFill>
                <a:latin typeface="Arial" pitchFamily="34" charset="0"/>
                <a:ea typeface="SimSun" pitchFamily="2" charset="-122"/>
              </a:defRPr>
            </a:lvl2pPr>
            <a:lvl3pPr algn="ctr" defTabSz="0" rtl="0" fontAlgn="base" latinLnBrk="1">
              <a:spcBef>
                <a:spcPct val="0"/>
              </a:spcBef>
              <a:spcAft>
                <a:spcPct val="0"/>
              </a:spcAft>
              <a:defRPr sz="4400">
                <a:solidFill>
                  <a:srgbClr val="000000"/>
                </a:solidFill>
                <a:latin typeface="Arial" pitchFamily="34" charset="0"/>
                <a:ea typeface="SimSun" pitchFamily="2" charset="-122"/>
              </a:defRPr>
            </a:lvl3pPr>
            <a:lvl4pPr algn="ctr" defTabSz="0" rtl="0" fontAlgn="base" latinLnBrk="1">
              <a:spcBef>
                <a:spcPct val="0"/>
              </a:spcBef>
              <a:spcAft>
                <a:spcPct val="0"/>
              </a:spcAft>
              <a:defRPr sz="4400">
                <a:solidFill>
                  <a:srgbClr val="000000"/>
                </a:solidFill>
                <a:latin typeface="Arial" pitchFamily="34" charset="0"/>
                <a:ea typeface="SimSun" pitchFamily="2" charset="-122"/>
              </a:defRPr>
            </a:lvl4pPr>
            <a:lvl5pPr algn="ctr" defTabSz="0" rtl="0" fontAlgn="base" latinLnBrk="1">
              <a:spcBef>
                <a:spcPct val="0"/>
              </a:spcBef>
              <a:spcAft>
                <a:spcPct val="0"/>
              </a:spcAft>
              <a:defRPr sz="4400">
                <a:solidFill>
                  <a:srgbClr val="000000"/>
                </a:solidFill>
                <a:latin typeface="Arial" pitchFamily="34" charset="0"/>
                <a:ea typeface="SimSun" pitchFamily="2" charset="-122"/>
              </a:defRPr>
            </a:lvl5pPr>
            <a:lvl6pPr marL="457200" algn="ctr" defTabSz="0" rtl="0" fontAlgn="base" latinLnBrk="1">
              <a:spcBef>
                <a:spcPct val="0"/>
              </a:spcBef>
              <a:spcAft>
                <a:spcPct val="0"/>
              </a:spcAft>
              <a:defRPr sz="4400">
                <a:solidFill>
                  <a:srgbClr val="000000"/>
                </a:solidFill>
                <a:latin typeface="Arial" pitchFamily="34" charset="0"/>
                <a:ea typeface="SimSun" pitchFamily="2" charset="-122"/>
              </a:defRPr>
            </a:lvl6pPr>
            <a:lvl7pPr marL="914400" algn="ctr" defTabSz="0" rtl="0" fontAlgn="base" latinLnBrk="1">
              <a:spcBef>
                <a:spcPct val="0"/>
              </a:spcBef>
              <a:spcAft>
                <a:spcPct val="0"/>
              </a:spcAft>
              <a:defRPr sz="4400">
                <a:solidFill>
                  <a:srgbClr val="000000"/>
                </a:solidFill>
                <a:latin typeface="Arial" pitchFamily="34" charset="0"/>
                <a:ea typeface="SimSun" pitchFamily="2" charset="-122"/>
              </a:defRPr>
            </a:lvl7pPr>
            <a:lvl8pPr marL="1371600" algn="ctr" defTabSz="0" rtl="0" fontAlgn="base" latinLnBrk="1">
              <a:spcBef>
                <a:spcPct val="0"/>
              </a:spcBef>
              <a:spcAft>
                <a:spcPct val="0"/>
              </a:spcAft>
              <a:defRPr sz="4400">
                <a:solidFill>
                  <a:srgbClr val="000000"/>
                </a:solidFill>
                <a:latin typeface="Arial" pitchFamily="34" charset="0"/>
                <a:ea typeface="SimSun" pitchFamily="2" charset="-122"/>
              </a:defRPr>
            </a:lvl8pPr>
            <a:lvl9pPr marL="1828800" algn="ctr" defTabSz="0" rtl="0" fontAlgn="base" latinLnBrk="1">
              <a:spcBef>
                <a:spcPct val="0"/>
              </a:spcBef>
              <a:spcAft>
                <a:spcPct val="0"/>
              </a:spcAft>
              <a:defRPr sz="4400">
                <a:solidFill>
                  <a:srgbClr val="000000"/>
                </a:solidFill>
                <a:latin typeface="Arial" pitchFamily="34" charset="0"/>
                <a:ea typeface="SimSun" pitchFamily="2" charset="-122"/>
              </a:defRPr>
            </a:lvl9pPr>
          </a:lstStyle>
          <a:p>
            <a:r>
              <a:rPr lang="en-US" sz="3200" dirty="0">
                <a:latin typeface="Times New Roman" pitchFamily="18" charset="0"/>
                <a:cs typeface="Times New Roman" pitchFamily="18" charset="0"/>
              </a:rPr>
              <a:t>METHODOLOGY</a:t>
            </a:r>
            <a:endParaRPr lang="en-US" altLang="en-US" sz="3200" dirty="0">
              <a:latin typeface="Times New Roman" pitchFamily="18" charset="0"/>
              <a:cs typeface="Times New Roman" pitchFamily="18" charset="0"/>
            </a:endParaRPr>
          </a:p>
        </p:txBody>
      </p:sp>
      <p:sp>
        <p:nvSpPr>
          <p:cNvPr id="3" name="Rectangle 2"/>
          <p:cNvSpPr>
            <a:spLocks noChangeArrowheads="1"/>
          </p:cNvSpPr>
          <p:nvPr/>
        </p:nvSpPr>
        <p:spPr bwMode="auto">
          <a:xfrm>
            <a:off x="270669" y="914400"/>
            <a:ext cx="8602663" cy="560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0" indent="0" algn="ctr" defTabSz="0" rtl="0" fontAlgn="base" latinLnBrk="1">
              <a:spcBef>
                <a:spcPct val="20000"/>
              </a:spcBef>
              <a:spcAft>
                <a:spcPct val="0"/>
              </a:spcAft>
              <a:buNone/>
              <a:defRPr sz="3200">
                <a:solidFill>
                  <a:srgbClr val="000000"/>
                </a:solidFill>
                <a:latin typeface="+mn-lt"/>
                <a:ea typeface="+mn-ea"/>
                <a:cs typeface="+mn-cs"/>
              </a:defRPr>
            </a:lvl1pPr>
            <a:lvl2pPr marL="457200" indent="0" algn="ctr" defTabSz="0" rtl="0" fontAlgn="base" latinLnBrk="1">
              <a:spcBef>
                <a:spcPct val="20000"/>
              </a:spcBef>
              <a:spcAft>
                <a:spcPct val="0"/>
              </a:spcAft>
              <a:buNone/>
              <a:defRPr sz="2800">
                <a:solidFill>
                  <a:srgbClr val="000000"/>
                </a:solidFill>
                <a:latin typeface="+mn-lt"/>
                <a:ea typeface="+mn-ea"/>
              </a:defRPr>
            </a:lvl2pPr>
            <a:lvl3pPr marL="914400" indent="0" algn="ctr" defTabSz="0" rtl="0" fontAlgn="base" latinLnBrk="1">
              <a:spcBef>
                <a:spcPct val="20000"/>
              </a:spcBef>
              <a:spcAft>
                <a:spcPct val="0"/>
              </a:spcAft>
              <a:buNone/>
              <a:defRPr sz="2400">
                <a:solidFill>
                  <a:srgbClr val="000000"/>
                </a:solidFill>
                <a:latin typeface="+mn-lt"/>
                <a:ea typeface="+mn-ea"/>
              </a:defRPr>
            </a:lvl3pPr>
            <a:lvl4pPr marL="1371600" indent="0" algn="ctr" defTabSz="0" rtl="0" fontAlgn="base" latinLnBrk="1">
              <a:spcBef>
                <a:spcPct val="20000"/>
              </a:spcBef>
              <a:spcAft>
                <a:spcPct val="0"/>
              </a:spcAft>
              <a:buNone/>
              <a:defRPr sz="2000">
                <a:solidFill>
                  <a:srgbClr val="000000"/>
                </a:solidFill>
                <a:latin typeface="+mn-lt"/>
                <a:ea typeface="+mn-ea"/>
              </a:defRPr>
            </a:lvl4pPr>
            <a:lvl5pPr marL="1828800" indent="0" algn="ctr" defTabSz="0" rtl="0" fontAlgn="base" latinLnBrk="1">
              <a:spcBef>
                <a:spcPct val="20000"/>
              </a:spcBef>
              <a:spcAft>
                <a:spcPct val="0"/>
              </a:spcAft>
              <a:buNone/>
              <a:defRPr sz="2000">
                <a:solidFill>
                  <a:srgbClr val="000000"/>
                </a:solidFill>
                <a:latin typeface="+mn-lt"/>
                <a:ea typeface="+mn-ea"/>
              </a:defRPr>
            </a:lvl5pPr>
            <a:lvl6pPr marL="2286000" indent="0" algn="ctr" defTabSz="0" rtl="0" fontAlgn="base" latinLnBrk="1">
              <a:spcBef>
                <a:spcPct val="20000"/>
              </a:spcBef>
              <a:spcAft>
                <a:spcPct val="0"/>
              </a:spcAft>
              <a:buNone/>
              <a:defRPr sz="2000">
                <a:solidFill>
                  <a:srgbClr val="000000"/>
                </a:solidFill>
                <a:latin typeface="+mn-lt"/>
                <a:ea typeface="+mn-ea"/>
              </a:defRPr>
            </a:lvl6pPr>
            <a:lvl7pPr marL="2743200" indent="0" algn="ctr" defTabSz="0" rtl="0" fontAlgn="base" latinLnBrk="1">
              <a:spcBef>
                <a:spcPct val="20000"/>
              </a:spcBef>
              <a:spcAft>
                <a:spcPct val="0"/>
              </a:spcAft>
              <a:buNone/>
              <a:defRPr sz="2000">
                <a:solidFill>
                  <a:srgbClr val="000000"/>
                </a:solidFill>
                <a:latin typeface="+mn-lt"/>
                <a:ea typeface="+mn-ea"/>
              </a:defRPr>
            </a:lvl7pPr>
            <a:lvl8pPr marL="3200400" indent="0" algn="ctr" defTabSz="0" rtl="0" fontAlgn="base" latinLnBrk="1">
              <a:spcBef>
                <a:spcPct val="20000"/>
              </a:spcBef>
              <a:spcAft>
                <a:spcPct val="0"/>
              </a:spcAft>
              <a:buNone/>
              <a:defRPr sz="2000">
                <a:solidFill>
                  <a:srgbClr val="000000"/>
                </a:solidFill>
                <a:latin typeface="+mn-lt"/>
                <a:ea typeface="+mn-ea"/>
              </a:defRPr>
            </a:lvl8pPr>
            <a:lvl9pPr marL="3657600" indent="0" algn="ctr" defTabSz="0" rtl="0" fontAlgn="base" latinLnBrk="1">
              <a:spcBef>
                <a:spcPct val="20000"/>
              </a:spcBef>
              <a:spcAft>
                <a:spcPct val="0"/>
              </a:spcAft>
              <a:buNone/>
              <a:defRPr sz="2000">
                <a:solidFill>
                  <a:srgbClr val="000000"/>
                </a:solidFill>
                <a:latin typeface="+mn-lt"/>
                <a:ea typeface="+mn-ea"/>
              </a:defRPr>
            </a:lvl9pPr>
          </a:lstStyle>
          <a:p>
            <a:pPr marL="342900" indent="-342900" algn="l">
              <a:buFontTx/>
              <a:buChar char="•"/>
            </a:pPr>
            <a:r>
              <a:rPr lang="en-US" sz="2000" b="1" dirty="0">
                <a:latin typeface="Times New Roman" pitchFamily="18" charset="0"/>
                <a:cs typeface="Times New Roman" pitchFamily="18" charset="0"/>
              </a:rPr>
              <a:t>The following surveys has to conduct</a:t>
            </a:r>
            <a:endParaRPr lang="en-US" altLang="en-US" dirty="0">
              <a:latin typeface="Times New Roman" pitchFamily="18" charset="0"/>
              <a:cs typeface="Times New Roman" pitchFamily="18" charset="0"/>
            </a:endParaRPr>
          </a:p>
        </p:txBody>
      </p:sp>
      <p:sp>
        <p:nvSpPr>
          <p:cNvPr id="4" name="AutoShape 4"/>
          <p:cNvSpPr>
            <a:spLocks noChangeArrowheads="1"/>
          </p:cNvSpPr>
          <p:nvPr/>
        </p:nvSpPr>
        <p:spPr bwMode="auto">
          <a:xfrm>
            <a:off x="2527300" y="1609725"/>
            <a:ext cx="3160713" cy="523875"/>
          </a:xfrm>
          <a:prstGeom prst="flowChartAlternateProcess">
            <a:avLst/>
          </a:prstGeom>
          <a:solidFill>
            <a:srgbClr val="92D050"/>
          </a:solidFill>
          <a:ln w="9525" cap="flat" cmpd="sng">
            <a:solidFill>
              <a:srgbClr val="000000"/>
            </a:solidFill>
            <a:miter lim="800000"/>
            <a:headEnd/>
            <a:tailEnd/>
          </a:ln>
        </p:spPr>
        <p:txBody>
          <a:bodyPr wrap="none" anchor="ct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pPr algn="ctr"/>
            <a:r>
              <a:rPr lang="en-US" sz="1400" b="1" dirty="0">
                <a:solidFill>
                  <a:srgbClr val="000000"/>
                </a:solidFill>
                <a:latin typeface="Times New Roman" pitchFamily="18" charset="0"/>
                <a:cs typeface="Times New Roman" pitchFamily="18" charset="0"/>
              </a:rPr>
              <a:t>Selection of study area</a:t>
            </a:r>
            <a:endParaRPr lang="en-US" altLang="en-US" dirty="0">
              <a:latin typeface="Times New Roman" pitchFamily="18" charset="0"/>
              <a:cs typeface="Times New Roman" pitchFamily="18" charset="0"/>
            </a:endParaRPr>
          </a:p>
        </p:txBody>
      </p:sp>
      <p:sp>
        <p:nvSpPr>
          <p:cNvPr id="5" name="AutoShape 5"/>
          <p:cNvSpPr>
            <a:spLocks noChangeArrowheads="1"/>
          </p:cNvSpPr>
          <p:nvPr/>
        </p:nvSpPr>
        <p:spPr bwMode="auto">
          <a:xfrm>
            <a:off x="1734344" y="2438400"/>
            <a:ext cx="4614863" cy="609600"/>
          </a:xfrm>
          <a:prstGeom prst="flowChartAlternateProcess">
            <a:avLst/>
          </a:prstGeom>
          <a:solidFill>
            <a:srgbClr val="92D050"/>
          </a:solidFill>
          <a:ln w="9525" cap="flat" cmpd="sng">
            <a:solidFill>
              <a:srgbClr val="000000"/>
            </a:solidFill>
            <a:miter lim="800000"/>
            <a:headEnd/>
            <a:tailEnd/>
          </a:ln>
        </p:spPr>
        <p:txBody>
          <a:bodyPr wrap="none" anchor="ct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pPr algn="ctr"/>
            <a:r>
              <a:rPr lang="en-US" sz="1400" b="1" dirty="0" smtClean="0">
                <a:solidFill>
                  <a:srgbClr val="000000"/>
                </a:solidFill>
                <a:latin typeface="Times New Roman" pitchFamily="18" charset="0"/>
                <a:cs typeface="Times New Roman" pitchFamily="18" charset="0"/>
              </a:rPr>
              <a:t>Identify </a:t>
            </a:r>
            <a:r>
              <a:rPr lang="en-US" sz="1400" b="1" dirty="0">
                <a:solidFill>
                  <a:srgbClr val="000000"/>
                </a:solidFill>
                <a:latin typeface="Times New Roman" pitchFamily="18" charset="0"/>
                <a:cs typeface="Times New Roman" pitchFamily="18" charset="0"/>
              </a:rPr>
              <a:t>the improper location of bus stops</a:t>
            </a:r>
            <a:endParaRPr lang="en-US" altLang="en-US" dirty="0">
              <a:latin typeface="Times New Roman" pitchFamily="18" charset="0"/>
              <a:cs typeface="Times New Roman" pitchFamily="18" charset="0"/>
            </a:endParaRPr>
          </a:p>
        </p:txBody>
      </p:sp>
      <p:sp>
        <p:nvSpPr>
          <p:cNvPr id="6" name="AutoShape 6"/>
          <p:cNvSpPr>
            <a:spLocks noChangeArrowheads="1"/>
          </p:cNvSpPr>
          <p:nvPr/>
        </p:nvSpPr>
        <p:spPr bwMode="auto">
          <a:xfrm>
            <a:off x="2501900" y="4267200"/>
            <a:ext cx="3160713" cy="528637"/>
          </a:xfrm>
          <a:prstGeom prst="flowChartAlternateProcess">
            <a:avLst/>
          </a:prstGeom>
          <a:solidFill>
            <a:srgbClr val="FFFF00"/>
          </a:solidFill>
          <a:ln w="9525" cap="flat" cmpd="sng">
            <a:solidFill>
              <a:srgbClr val="000000"/>
            </a:solidFill>
            <a:miter lim="800000"/>
            <a:headEnd/>
            <a:tailEnd/>
          </a:ln>
        </p:spPr>
        <p:txBody>
          <a:bodyPr wrap="none" lIns="90170" tIns="46990" rIns="90170" bIns="46990" anchor="ct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pPr algn="ctr"/>
            <a:r>
              <a:rPr lang="en-US" sz="1400" b="1">
                <a:solidFill>
                  <a:srgbClr val="000000"/>
                </a:solidFill>
                <a:latin typeface="Times New Roman" pitchFamily="18" charset="0"/>
                <a:cs typeface="Times New Roman" pitchFamily="18" charset="0"/>
              </a:rPr>
              <a:t>Analysis of data</a:t>
            </a:r>
            <a:endParaRPr lang="en-US" altLang="en-US">
              <a:latin typeface="Times New Roman" pitchFamily="18" charset="0"/>
              <a:cs typeface="Times New Roman" pitchFamily="18" charset="0"/>
            </a:endParaRPr>
          </a:p>
        </p:txBody>
      </p:sp>
      <p:sp>
        <p:nvSpPr>
          <p:cNvPr id="7" name="AutoShape 7"/>
          <p:cNvSpPr>
            <a:spLocks noChangeArrowheads="1"/>
          </p:cNvSpPr>
          <p:nvPr/>
        </p:nvSpPr>
        <p:spPr bwMode="auto">
          <a:xfrm>
            <a:off x="2501899" y="3352800"/>
            <a:ext cx="3160713" cy="609600"/>
          </a:xfrm>
          <a:prstGeom prst="flowChartAlternateProcess">
            <a:avLst/>
          </a:prstGeom>
          <a:solidFill>
            <a:srgbClr val="92D050"/>
          </a:solidFill>
          <a:ln w="9525" cap="flat" cmpd="sng">
            <a:solidFill>
              <a:srgbClr val="000000"/>
            </a:solidFill>
            <a:miter lim="800000"/>
            <a:headEnd/>
            <a:tailEnd/>
          </a:ln>
        </p:spPr>
        <p:txBody>
          <a:bodyPr wrap="none" lIns="90170" tIns="46990" rIns="90170" bIns="46990" anchor="ct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pPr algn="ctr"/>
            <a:r>
              <a:rPr lang="en-US" sz="1400" b="1" dirty="0">
                <a:solidFill>
                  <a:srgbClr val="000000"/>
                </a:solidFill>
                <a:latin typeface="Times New Roman" pitchFamily="18" charset="0"/>
                <a:cs typeface="Times New Roman" pitchFamily="18" charset="0"/>
              </a:rPr>
              <a:t>Literature review</a:t>
            </a:r>
            <a:endParaRPr lang="en-US" altLang="en-US" dirty="0">
              <a:latin typeface="Times New Roman" pitchFamily="18" charset="0"/>
              <a:cs typeface="Times New Roman" pitchFamily="18" charset="0"/>
            </a:endParaRPr>
          </a:p>
        </p:txBody>
      </p:sp>
      <p:sp>
        <p:nvSpPr>
          <p:cNvPr id="8" name="Rectangle 7"/>
          <p:cNvSpPr>
            <a:spLocks noChangeArrowheads="1"/>
          </p:cNvSpPr>
          <p:nvPr/>
        </p:nvSpPr>
        <p:spPr bwMode="auto">
          <a:xfrm>
            <a:off x="431007" y="566057"/>
            <a:ext cx="8229600" cy="541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pPr marL="342900" indent="-342900">
              <a:spcBef>
                <a:spcPct val="20000"/>
              </a:spcBef>
            </a:pPr>
            <a:endParaRPr lang="en-US" altLang="zh-CN" sz="3200" b="1">
              <a:solidFill>
                <a:srgbClr val="000000"/>
              </a:solidFill>
              <a:latin typeface="Times New Roman" pitchFamily="18" charset="0"/>
              <a:cs typeface="Times New Roman" pitchFamily="18" charset="0"/>
            </a:endParaRPr>
          </a:p>
          <a:p>
            <a:pPr marL="342900" indent="-342900">
              <a:spcBef>
                <a:spcPct val="20000"/>
              </a:spcBef>
            </a:pPr>
            <a:endParaRPr lang="en-US" altLang="zh-CN" sz="3200" b="1">
              <a:solidFill>
                <a:srgbClr val="000000"/>
              </a:solidFill>
              <a:latin typeface="Times New Roman" pitchFamily="18" charset="0"/>
              <a:cs typeface="Times New Roman" pitchFamily="18" charset="0"/>
            </a:endParaRPr>
          </a:p>
        </p:txBody>
      </p:sp>
      <p:sp>
        <p:nvSpPr>
          <p:cNvPr id="9" name="AutoShape 9"/>
          <p:cNvSpPr>
            <a:spLocks noChangeArrowheads="1"/>
          </p:cNvSpPr>
          <p:nvPr/>
        </p:nvSpPr>
        <p:spPr bwMode="auto">
          <a:xfrm>
            <a:off x="438944" y="5145088"/>
            <a:ext cx="3656013" cy="569912"/>
          </a:xfrm>
          <a:prstGeom prst="flowChartAlternateProcess">
            <a:avLst/>
          </a:prstGeom>
          <a:solidFill>
            <a:srgbClr val="FF0000"/>
          </a:solidFill>
          <a:ln w="9525" cap="flat" cmpd="sng">
            <a:solidFill>
              <a:srgbClr val="000000"/>
            </a:solidFill>
            <a:miter lim="800000"/>
            <a:headEnd/>
            <a:tailEnd/>
          </a:ln>
        </p:spPr>
        <p:txBody>
          <a:bodyPr wrap="none" lIns="90170" tIns="46990" rIns="90170" bIns="46990" anchor="ct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pPr algn="ctr"/>
            <a:r>
              <a:rPr lang="en-US" sz="1400" b="1" dirty="0" smtClean="0">
                <a:solidFill>
                  <a:srgbClr val="000000"/>
                </a:solidFill>
                <a:latin typeface="Times New Roman" pitchFamily="18" charset="0"/>
                <a:cs typeface="Times New Roman" pitchFamily="18" charset="0"/>
              </a:rPr>
              <a:t>Analysis </a:t>
            </a:r>
            <a:r>
              <a:rPr lang="en-US" sz="1400" b="1" dirty="0">
                <a:solidFill>
                  <a:srgbClr val="000000"/>
                </a:solidFill>
                <a:latin typeface="Times New Roman" pitchFamily="18" charset="0"/>
                <a:cs typeface="Times New Roman" pitchFamily="18" charset="0"/>
              </a:rPr>
              <a:t>of speed flow relation with </a:t>
            </a:r>
            <a:endParaRPr lang="en-US" altLang="en-US" sz="1400" b="1" dirty="0">
              <a:solidFill>
                <a:srgbClr val="000000"/>
              </a:solidFill>
              <a:latin typeface="Times New Roman" pitchFamily="18" charset="0"/>
              <a:cs typeface="Times New Roman" pitchFamily="18" charset="0"/>
            </a:endParaRPr>
          </a:p>
          <a:p>
            <a:pPr algn="ctr"/>
            <a:r>
              <a:rPr lang="en-US" sz="1400" b="1" dirty="0">
                <a:solidFill>
                  <a:srgbClr val="000000"/>
                </a:solidFill>
                <a:latin typeface="Times New Roman" pitchFamily="18" charset="0"/>
                <a:cs typeface="Times New Roman" pitchFamily="18" charset="0"/>
              </a:rPr>
              <a:t>side friction </a:t>
            </a:r>
            <a:endParaRPr lang="en-US" altLang="en-US" dirty="0">
              <a:latin typeface="Times New Roman" pitchFamily="18" charset="0"/>
              <a:cs typeface="Times New Roman" pitchFamily="18" charset="0"/>
            </a:endParaRPr>
          </a:p>
        </p:txBody>
      </p:sp>
      <p:sp>
        <p:nvSpPr>
          <p:cNvPr id="10" name="AutoShape 10"/>
          <p:cNvSpPr>
            <a:spLocks noChangeArrowheads="1"/>
          </p:cNvSpPr>
          <p:nvPr/>
        </p:nvSpPr>
        <p:spPr bwMode="auto">
          <a:xfrm>
            <a:off x="4545807" y="5119688"/>
            <a:ext cx="3460750" cy="595312"/>
          </a:xfrm>
          <a:prstGeom prst="flowChartAlternateProcess">
            <a:avLst/>
          </a:prstGeom>
          <a:solidFill>
            <a:srgbClr val="92D050"/>
          </a:solidFill>
          <a:ln w="9525" cap="flat" cmpd="sng">
            <a:solidFill>
              <a:srgbClr val="000000"/>
            </a:solidFill>
            <a:miter lim="800000"/>
            <a:headEnd/>
            <a:tailEnd/>
          </a:ln>
        </p:spPr>
        <p:txBody>
          <a:bodyPr wrap="none" lIns="90170" tIns="46990" rIns="90170" bIns="46990" anchor="ct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pPr algn="ctr"/>
            <a:r>
              <a:rPr lang="en-US" sz="1400" b="1" smtClean="0">
                <a:solidFill>
                  <a:srgbClr val="000000"/>
                </a:solidFill>
                <a:latin typeface="Times New Roman" pitchFamily="18" charset="0"/>
                <a:cs typeface="Times New Roman" pitchFamily="18" charset="0"/>
              </a:rPr>
              <a:t>Analysis </a:t>
            </a:r>
            <a:r>
              <a:rPr lang="en-US" sz="1400" b="1" dirty="0">
                <a:solidFill>
                  <a:srgbClr val="000000"/>
                </a:solidFill>
                <a:latin typeface="Times New Roman" pitchFamily="18" charset="0"/>
                <a:cs typeface="Times New Roman" pitchFamily="18" charset="0"/>
              </a:rPr>
              <a:t>of speed flow relation </a:t>
            </a:r>
            <a:endParaRPr lang="en-US" altLang="en-US" sz="1400" b="1" dirty="0">
              <a:solidFill>
                <a:srgbClr val="000000"/>
              </a:solidFill>
              <a:latin typeface="Times New Roman" pitchFamily="18" charset="0"/>
              <a:cs typeface="Times New Roman" pitchFamily="18" charset="0"/>
            </a:endParaRPr>
          </a:p>
          <a:p>
            <a:pPr algn="ctr"/>
            <a:r>
              <a:rPr lang="en-US" sz="1400" b="1" dirty="0">
                <a:solidFill>
                  <a:srgbClr val="000000"/>
                </a:solidFill>
                <a:latin typeface="Times New Roman" pitchFamily="18" charset="0"/>
                <a:cs typeface="Times New Roman" pitchFamily="18" charset="0"/>
              </a:rPr>
              <a:t>without side friction </a:t>
            </a:r>
            <a:endParaRPr lang="en-US" altLang="en-US" dirty="0">
              <a:latin typeface="Times New Roman" pitchFamily="18" charset="0"/>
              <a:cs typeface="Times New Roman" pitchFamily="18" charset="0"/>
            </a:endParaRPr>
          </a:p>
        </p:txBody>
      </p:sp>
      <p:sp>
        <p:nvSpPr>
          <p:cNvPr id="11" name="AutoShape 11"/>
          <p:cNvSpPr>
            <a:spLocks noChangeArrowheads="1"/>
          </p:cNvSpPr>
          <p:nvPr/>
        </p:nvSpPr>
        <p:spPr bwMode="auto">
          <a:xfrm>
            <a:off x="1231107" y="6019800"/>
            <a:ext cx="5837237" cy="531812"/>
          </a:xfrm>
          <a:prstGeom prst="flowChartTerminator">
            <a:avLst/>
          </a:prstGeom>
          <a:solidFill>
            <a:srgbClr val="FF0000"/>
          </a:solidFill>
          <a:ln w="9525" cap="flat" cmpd="sng">
            <a:solidFill>
              <a:srgbClr val="000000"/>
            </a:solidFill>
            <a:miter lim="800000"/>
            <a:headEnd/>
            <a:tailEnd/>
          </a:ln>
        </p:spPr>
        <p:txBody>
          <a:bodyPr wrap="none" anchor="ct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pPr algn="ctr"/>
            <a:r>
              <a:rPr lang="en-US" sz="1400" b="1" dirty="0">
                <a:solidFill>
                  <a:srgbClr val="000000"/>
                </a:solidFill>
                <a:latin typeface="Times New Roman" pitchFamily="18" charset="0"/>
                <a:cs typeface="Times New Roman" pitchFamily="18" charset="0"/>
              </a:rPr>
              <a:t>Comparative conclusion effect of side friction</a:t>
            </a:r>
            <a:endParaRPr lang="en-US" altLang="en-US" dirty="0">
              <a:latin typeface="Times New Roman" pitchFamily="18" charset="0"/>
              <a:cs typeface="Times New Roman" pitchFamily="18" charset="0"/>
            </a:endParaRPr>
          </a:p>
        </p:txBody>
      </p:sp>
      <p:sp>
        <p:nvSpPr>
          <p:cNvPr id="12" name="Line 12"/>
          <p:cNvSpPr>
            <a:spLocks noChangeShapeType="1"/>
          </p:cNvSpPr>
          <p:nvPr/>
        </p:nvSpPr>
        <p:spPr bwMode="auto">
          <a:xfrm>
            <a:off x="2253457" y="4311650"/>
            <a:ext cx="0" cy="0"/>
          </a:xfrm>
          <a:prstGeom prst="line">
            <a:avLst/>
          </a:prstGeom>
          <a:noFill/>
          <a:ln w="9525" cap="flat"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13" name="Line 13"/>
          <p:cNvSpPr>
            <a:spLocks noChangeShapeType="1"/>
          </p:cNvSpPr>
          <p:nvPr/>
        </p:nvSpPr>
        <p:spPr bwMode="auto">
          <a:xfrm>
            <a:off x="4107657" y="2133600"/>
            <a:ext cx="1587" cy="301625"/>
          </a:xfrm>
          <a:prstGeom prst="line">
            <a:avLst/>
          </a:prstGeom>
          <a:noFill/>
          <a:ln w="9525" cap="flat"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14" name="Line 14"/>
          <p:cNvSpPr>
            <a:spLocks noChangeShapeType="1"/>
          </p:cNvSpPr>
          <p:nvPr/>
        </p:nvSpPr>
        <p:spPr bwMode="auto">
          <a:xfrm>
            <a:off x="4082257" y="3048000"/>
            <a:ext cx="1587" cy="301625"/>
          </a:xfrm>
          <a:prstGeom prst="line">
            <a:avLst/>
          </a:prstGeom>
          <a:noFill/>
          <a:ln w="9525" cap="flat"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15" name="Line 15"/>
          <p:cNvSpPr>
            <a:spLocks noChangeShapeType="1"/>
          </p:cNvSpPr>
          <p:nvPr/>
        </p:nvSpPr>
        <p:spPr bwMode="auto">
          <a:xfrm>
            <a:off x="4094957" y="3962400"/>
            <a:ext cx="1587" cy="301625"/>
          </a:xfrm>
          <a:prstGeom prst="line">
            <a:avLst/>
          </a:prstGeom>
          <a:noFill/>
          <a:ln w="9525" cap="flat"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16" name="Line 16"/>
          <p:cNvSpPr>
            <a:spLocks noChangeShapeType="1"/>
          </p:cNvSpPr>
          <p:nvPr/>
        </p:nvSpPr>
        <p:spPr bwMode="auto">
          <a:xfrm flipV="1">
            <a:off x="1785144" y="4953000"/>
            <a:ext cx="5111750" cy="12700"/>
          </a:xfrm>
          <a:prstGeom prst="line">
            <a:avLst/>
          </a:prstGeom>
          <a:noFill/>
          <a:ln w="9525" cap="flat" cmpd="sng">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17" name="Line 17"/>
          <p:cNvSpPr>
            <a:spLocks noChangeShapeType="1"/>
          </p:cNvSpPr>
          <p:nvPr/>
        </p:nvSpPr>
        <p:spPr bwMode="auto">
          <a:xfrm flipV="1">
            <a:off x="1797844" y="5867400"/>
            <a:ext cx="5111750" cy="12700"/>
          </a:xfrm>
          <a:prstGeom prst="line">
            <a:avLst/>
          </a:prstGeom>
          <a:noFill/>
          <a:ln w="9525" cap="flat" cmpd="sng">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18" name="Line 18"/>
          <p:cNvSpPr>
            <a:spLocks noChangeShapeType="1"/>
          </p:cNvSpPr>
          <p:nvPr/>
        </p:nvSpPr>
        <p:spPr bwMode="auto">
          <a:xfrm>
            <a:off x="6884194" y="4953000"/>
            <a:ext cx="0" cy="180975"/>
          </a:xfrm>
          <a:prstGeom prst="line">
            <a:avLst/>
          </a:prstGeom>
          <a:noFill/>
          <a:ln w="9525" cap="flat"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19" name="Line 19"/>
          <p:cNvSpPr>
            <a:spLocks noChangeShapeType="1"/>
          </p:cNvSpPr>
          <p:nvPr/>
        </p:nvSpPr>
        <p:spPr bwMode="auto">
          <a:xfrm>
            <a:off x="1791494" y="4953000"/>
            <a:ext cx="0" cy="180975"/>
          </a:xfrm>
          <a:prstGeom prst="line">
            <a:avLst/>
          </a:prstGeom>
          <a:noFill/>
          <a:ln w="9525" cap="flat"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20" name="Line 20"/>
          <p:cNvSpPr>
            <a:spLocks noChangeShapeType="1"/>
          </p:cNvSpPr>
          <p:nvPr/>
        </p:nvSpPr>
        <p:spPr bwMode="auto">
          <a:xfrm>
            <a:off x="4217194" y="5867400"/>
            <a:ext cx="0" cy="180975"/>
          </a:xfrm>
          <a:prstGeom prst="line">
            <a:avLst/>
          </a:prstGeom>
          <a:noFill/>
          <a:ln w="9525" cap="flat"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21" name="Line 21"/>
          <p:cNvSpPr>
            <a:spLocks noChangeShapeType="1"/>
          </p:cNvSpPr>
          <p:nvPr/>
        </p:nvSpPr>
        <p:spPr bwMode="auto">
          <a:xfrm>
            <a:off x="4153694" y="4800600"/>
            <a:ext cx="0" cy="180975"/>
          </a:xfrm>
          <a:prstGeom prst="line">
            <a:avLst/>
          </a:prstGeom>
          <a:noFill/>
          <a:ln w="9525" cap="flat" cmpd="sng">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22" name="Line 22"/>
          <p:cNvSpPr>
            <a:spLocks noChangeShapeType="1"/>
          </p:cNvSpPr>
          <p:nvPr/>
        </p:nvSpPr>
        <p:spPr bwMode="auto">
          <a:xfrm>
            <a:off x="6909594" y="5715000"/>
            <a:ext cx="0" cy="166688"/>
          </a:xfrm>
          <a:prstGeom prst="line">
            <a:avLst/>
          </a:prstGeom>
          <a:noFill/>
          <a:ln w="9525" cap="flat" cmpd="sng">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
        <p:nvSpPr>
          <p:cNvPr id="23" name="Line 23"/>
          <p:cNvSpPr>
            <a:spLocks noChangeShapeType="1"/>
          </p:cNvSpPr>
          <p:nvPr/>
        </p:nvSpPr>
        <p:spPr bwMode="auto">
          <a:xfrm>
            <a:off x="1804194" y="5715000"/>
            <a:ext cx="0" cy="166688"/>
          </a:xfrm>
          <a:prstGeom prst="line">
            <a:avLst/>
          </a:prstGeom>
          <a:noFill/>
          <a:ln w="9525" cap="flat" cmpd="sng">
            <a:solidFill>
              <a:srgbClr val="000000"/>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1pPr>
            <a:lvl2pPr marL="4572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2pPr>
            <a:lvl3pPr marL="9144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3pPr>
            <a:lvl4pPr marL="13716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4pPr>
            <a:lvl5pPr marL="1828800" algn="l" rtl="0" fontAlgn="base" latinLnBrk="1">
              <a:spcBef>
                <a:spcPct val="0"/>
              </a:spcBef>
              <a:spcAft>
                <a:spcPct val="0"/>
              </a:spcAft>
              <a:buFont typeface="Arial" pitchFamily="34" charset="0"/>
              <a:defRPr kern="1200">
                <a:solidFill>
                  <a:srgbClr val="080000"/>
                </a:solidFill>
                <a:latin typeface="Arial" pitchFamily="34" charset="0"/>
                <a:ea typeface="SimSun" pitchFamily="2" charset="-122"/>
                <a:cs typeface="Arial" pitchFamily="34" charset="0"/>
              </a:defRPr>
            </a:lvl5pPr>
            <a:lvl6pPr marL="2286000" algn="l" defTabSz="914400" rtl="0" eaLnBrk="1" latinLnBrk="0" hangingPunct="1">
              <a:defRPr kern="1200">
                <a:solidFill>
                  <a:srgbClr val="080000"/>
                </a:solidFill>
                <a:latin typeface="Arial" pitchFamily="34" charset="0"/>
                <a:ea typeface="SimSun" pitchFamily="2" charset="-122"/>
                <a:cs typeface="Arial" pitchFamily="34" charset="0"/>
              </a:defRPr>
            </a:lvl6pPr>
            <a:lvl7pPr marL="2743200" algn="l" defTabSz="914400" rtl="0" eaLnBrk="1" latinLnBrk="0" hangingPunct="1">
              <a:defRPr kern="1200">
                <a:solidFill>
                  <a:srgbClr val="080000"/>
                </a:solidFill>
                <a:latin typeface="Arial" pitchFamily="34" charset="0"/>
                <a:ea typeface="SimSun" pitchFamily="2" charset="-122"/>
                <a:cs typeface="Arial" pitchFamily="34" charset="0"/>
              </a:defRPr>
            </a:lvl7pPr>
            <a:lvl8pPr marL="3200400" algn="l" defTabSz="914400" rtl="0" eaLnBrk="1" latinLnBrk="0" hangingPunct="1">
              <a:defRPr kern="1200">
                <a:solidFill>
                  <a:srgbClr val="080000"/>
                </a:solidFill>
                <a:latin typeface="Arial" pitchFamily="34" charset="0"/>
                <a:ea typeface="SimSun" pitchFamily="2" charset="-122"/>
                <a:cs typeface="Arial" pitchFamily="34" charset="0"/>
              </a:defRPr>
            </a:lvl8pPr>
            <a:lvl9pPr marL="3657600" algn="l" defTabSz="914400" rtl="0" eaLnBrk="1" latinLnBrk="0" hangingPunct="1">
              <a:defRPr kern="1200">
                <a:solidFill>
                  <a:srgbClr val="080000"/>
                </a:solidFill>
                <a:latin typeface="Arial" pitchFamily="34" charset="0"/>
                <a:ea typeface="SimSun" pitchFamily="2" charset="-122"/>
                <a:cs typeface="Arial" pitchFamily="34" charset="0"/>
              </a:defRPr>
            </a:lvl9pPr>
          </a:lstStyle>
          <a:p>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217269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4" y="260783"/>
            <a:ext cx="8340437" cy="1401762"/>
          </a:xfrm>
        </p:spPr>
        <p:txBody>
          <a:bodyPr/>
          <a:lstStyle/>
          <a:p>
            <a:r>
              <a:rPr lang="en-IN" sz="3200" u="sng" spc="0" dirty="0">
                <a:solidFill>
                  <a:schemeClr val="tx1"/>
                </a:solidFill>
                <a:latin typeface="Times New Roman" panose="02020603050405020304" pitchFamily="18" charset="0"/>
                <a:cs typeface="Times New Roman" panose="02020603050405020304" pitchFamily="18" charset="0"/>
              </a:rPr>
              <a:t>STUDY AREA SELECTION:</a:t>
            </a:r>
            <a:br>
              <a:rPr lang="en-IN" sz="3200" u="sng" spc="0" dirty="0">
                <a:solidFill>
                  <a:schemeClr val="tx1"/>
                </a:solidFill>
                <a:latin typeface="Times New Roman" panose="02020603050405020304" pitchFamily="18" charset="0"/>
                <a:cs typeface="Times New Roman" panose="02020603050405020304" pitchFamily="18" charset="0"/>
              </a:rPr>
            </a:br>
            <a:r>
              <a:rPr lang="en-IN" sz="2400" spc="0" dirty="0">
                <a:solidFill>
                  <a:prstClr val="black"/>
                </a:solidFill>
                <a:latin typeface="Times New Roman" panose="02020603050405020304" pitchFamily="18" charset="0"/>
                <a:cs typeface="Times New Roman" panose="02020603050405020304" pitchFamily="18" charset="0"/>
              </a:rPr>
              <a:t>The Location of  study area is from Rajarajeshwari Dental college (Ramohalli Cross) to Rajarajeshwari Gate (Gopalan Mall). </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51376"/>
            <a:ext cx="7620000" cy="409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00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1"/>
            <a:ext cx="8215744" cy="1440872"/>
          </a:xfrm>
        </p:spPr>
        <p:txBody>
          <a:bodyPr/>
          <a:lstStyle/>
          <a:p>
            <a:pPr lvl="0" defTabSz="457200">
              <a:spcBef>
                <a:spcPts val="1000"/>
              </a:spcBef>
            </a:pPr>
            <a:r>
              <a:rPr lang="en-IN" sz="2400" b="1" u="sng" spc="0" dirty="0" smtClean="0">
                <a:solidFill>
                  <a:schemeClr val="tx1"/>
                </a:solidFill>
                <a:latin typeface="Times New Roman" panose="02020603050405020304" pitchFamily="18" charset="0"/>
                <a:ea typeface="+mn-ea"/>
                <a:cs typeface="Times New Roman" panose="02020603050405020304" pitchFamily="18" charset="0"/>
              </a:rPr>
              <a:t>INVENTORY OF BUS STOPS</a:t>
            </a:r>
            <a:br>
              <a:rPr lang="en-IN" sz="2400" b="1" u="sng" spc="0" dirty="0" smtClean="0">
                <a:solidFill>
                  <a:schemeClr val="tx1"/>
                </a:solidFill>
                <a:latin typeface="Times New Roman" panose="02020603050405020304" pitchFamily="18" charset="0"/>
                <a:ea typeface="+mn-ea"/>
                <a:cs typeface="Times New Roman" panose="02020603050405020304" pitchFamily="18" charset="0"/>
              </a:rPr>
            </a:br>
            <a:r>
              <a:rPr lang="en-IN" sz="2000" b="1" u="sng" spc="0" dirty="0" smtClean="0">
                <a:solidFill>
                  <a:schemeClr val="tx1"/>
                </a:solidFill>
                <a:latin typeface="Times New Roman" panose="02020603050405020304" pitchFamily="18" charset="0"/>
                <a:ea typeface="+mn-ea"/>
                <a:cs typeface="Times New Roman" panose="02020603050405020304" pitchFamily="18" charset="0"/>
              </a:rPr>
              <a:t>Bus </a:t>
            </a:r>
            <a:r>
              <a:rPr lang="en-IN" sz="2000" b="1" u="sng" spc="0" dirty="0">
                <a:solidFill>
                  <a:schemeClr val="tx1"/>
                </a:solidFill>
                <a:latin typeface="Times New Roman" panose="02020603050405020304" pitchFamily="18" charset="0"/>
                <a:ea typeface="+mn-ea"/>
                <a:cs typeface="Times New Roman" panose="02020603050405020304" pitchFamily="18" charset="0"/>
              </a:rPr>
              <a:t>Stops on </a:t>
            </a:r>
            <a:r>
              <a:rPr lang="en-IN" sz="2000" b="1" u="sng" spc="0" dirty="0" smtClean="0">
                <a:solidFill>
                  <a:schemeClr val="tx1"/>
                </a:solidFill>
                <a:latin typeface="Times New Roman" panose="02020603050405020304" pitchFamily="18" charset="0"/>
                <a:ea typeface="+mn-ea"/>
                <a:cs typeface="Times New Roman" panose="02020603050405020304" pitchFamily="18" charset="0"/>
              </a:rPr>
              <a:t>On-Road:</a:t>
            </a:r>
            <a:r>
              <a:rPr lang="en-IN" sz="2000" spc="0" dirty="0" smtClean="0">
                <a:solidFill>
                  <a:prstClr val="black"/>
                </a:solidFill>
                <a:latin typeface="Times New Roman" panose="02020603050405020304" pitchFamily="18" charset="0"/>
                <a:ea typeface="+mn-ea"/>
                <a:cs typeface="Times New Roman" panose="02020603050405020304" pitchFamily="18" charset="0"/>
              </a:rPr>
              <a:t>When </a:t>
            </a:r>
            <a:r>
              <a:rPr lang="en-IN" sz="2000" spc="0" dirty="0">
                <a:solidFill>
                  <a:prstClr val="black"/>
                </a:solidFill>
                <a:latin typeface="Times New Roman" panose="02020603050405020304" pitchFamily="18" charset="0"/>
                <a:ea typeface="+mn-ea"/>
                <a:cs typeface="Times New Roman" panose="02020603050405020304" pitchFamily="18" charset="0"/>
              </a:rPr>
              <a:t>the Buses stops on the On Road Bus stops in order to board or alight the passengers, following vehicles are forced to slow down their speed due to decreased lane width. </a:t>
            </a:r>
            <a:br>
              <a:rPr lang="en-IN" sz="2000" spc="0" dirty="0">
                <a:solidFill>
                  <a:prstClr val="black"/>
                </a:solidFill>
                <a:latin typeface="Times New Roman" panose="02020603050405020304" pitchFamily="18" charset="0"/>
                <a:ea typeface="+mn-ea"/>
                <a:cs typeface="Times New Roman" panose="02020603050405020304" pitchFamily="18" charset="0"/>
              </a:rPr>
            </a:br>
            <a:r>
              <a:rPr lang="en-IN" sz="2000" spc="0" dirty="0">
                <a:solidFill>
                  <a:prstClr val="black"/>
                </a:solidFill>
                <a:latin typeface="Times New Roman" panose="02020603050405020304" pitchFamily="18" charset="0"/>
                <a:ea typeface="+mn-ea"/>
                <a:cs typeface="Times New Roman" panose="02020603050405020304" pitchFamily="18" charset="0"/>
              </a:rPr>
              <a:t>Location: Anchepalya, RRMCH and Check Post Bus Stop</a:t>
            </a:r>
            <a:r>
              <a:rPr lang="en-IN" sz="2000" spc="0" dirty="0" smtClean="0">
                <a:solidFill>
                  <a:prstClr val="black"/>
                </a:solidFill>
                <a:latin typeface="Times New Roman" panose="02020603050405020304" pitchFamily="18" charset="0"/>
                <a:ea typeface="+mn-ea"/>
                <a:cs typeface="Times New Roman" panose="02020603050405020304" pitchFamily="18" charset="0"/>
              </a:rPr>
              <a:t>.</a:t>
            </a:r>
            <a:endParaRPr lang="en-IN" sz="200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8812" y="1676053"/>
            <a:ext cx="3127938" cy="160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399" y="1642417"/>
            <a:ext cx="3291031" cy="163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2400" y="3426346"/>
            <a:ext cx="8326582" cy="2000548"/>
          </a:xfrm>
          <a:prstGeom prst="rect">
            <a:avLst/>
          </a:prstGeom>
        </p:spPr>
        <p:txBody>
          <a:bodyPr wrap="square">
            <a:spAutoFit/>
          </a:bodyPr>
          <a:lstStyle/>
          <a:p>
            <a:pPr lvl="0" defTabSz="457200">
              <a:spcBef>
                <a:spcPts val="1000"/>
              </a:spcBef>
              <a:buClr>
                <a:srgbClr val="90C226"/>
              </a:buClr>
              <a:buSzPct val="80000"/>
            </a:pPr>
            <a:r>
              <a:rPr lang="en-IN" sz="2000" b="1" u="sng" dirty="0">
                <a:latin typeface="Times New Roman" panose="02020603050405020304" pitchFamily="18" charset="0"/>
                <a:cs typeface="Times New Roman" panose="02020603050405020304" pitchFamily="18" charset="0"/>
              </a:rPr>
              <a:t>Bus Stop On </a:t>
            </a:r>
            <a:r>
              <a:rPr lang="en-IN" sz="2000" b="1" u="sng" dirty="0" smtClean="0">
                <a:latin typeface="Times New Roman" panose="02020603050405020304" pitchFamily="18" charset="0"/>
                <a:cs typeface="Times New Roman" panose="02020603050405020304" pitchFamily="18" charset="0"/>
              </a:rPr>
              <a:t>Off Road : </a:t>
            </a:r>
            <a:r>
              <a:rPr lang="en-IN" sz="2000" dirty="0" smtClean="0">
                <a:solidFill>
                  <a:prstClr val="black"/>
                </a:solidFill>
                <a:latin typeface="Times New Roman" panose="02020603050405020304" pitchFamily="18" charset="0"/>
                <a:cs typeface="Times New Roman" panose="02020603050405020304" pitchFamily="18" charset="0"/>
              </a:rPr>
              <a:t>Bus </a:t>
            </a:r>
            <a:r>
              <a:rPr lang="en-IN" sz="2000" dirty="0">
                <a:solidFill>
                  <a:prstClr val="black"/>
                </a:solidFill>
                <a:latin typeface="Times New Roman" panose="02020603050405020304" pitchFamily="18" charset="0"/>
                <a:cs typeface="Times New Roman" panose="02020603050405020304" pitchFamily="18" charset="0"/>
              </a:rPr>
              <a:t>Stops on off roads is where bus stops are given right next to the road, so that occurring of traffic congestion is less. The surface of the bus stops on off road is made of the mud along the road side.</a:t>
            </a:r>
            <a:br>
              <a:rPr lang="en-IN" sz="2000" dirty="0">
                <a:solidFill>
                  <a:prstClr val="black"/>
                </a:solidFill>
                <a:latin typeface="Times New Roman" panose="02020603050405020304" pitchFamily="18" charset="0"/>
                <a:cs typeface="Times New Roman" panose="02020603050405020304" pitchFamily="18" charset="0"/>
              </a:rPr>
            </a:br>
            <a:r>
              <a:rPr lang="en-IN" sz="2000" dirty="0">
                <a:solidFill>
                  <a:prstClr val="black"/>
                </a:solidFill>
                <a:latin typeface="Times New Roman" panose="02020603050405020304" pitchFamily="18" charset="0"/>
                <a:cs typeface="Times New Roman" panose="02020603050405020304" pitchFamily="18" charset="0"/>
              </a:rPr>
              <a:t>Location: Rajarajeshwari Dental College (Ramohalli Cross), Kengeri Police Station and Mylasandra Bus Stop.</a:t>
            </a:r>
            <a:br>
              <a:rPr lang="en-IN" sz="2000" dirty="0">
                <a:solidFill>
                  <a:prstClr val="black"/>
                </a:solidFill>
                <a:latin typeface="Times New Roman" panose="02020603050405020304" pitchFamily="18" charset="0"/>
                <a:cs typeface="Times New Roman" panose="02020603050405020304" pitchFamily="18" charset="0"/>
              </a:rPr>
            </a:br>
            <a:endParaRPr lang="en-IN" sz="2000" b="1" u="sng" dirty="0">
              <a:solidFill>
                <a:srgbClr val="92D050"/>
              </a:solidFill>
              <a:latin typeface="Times New Roman" panose="02020603050405020304" pitchFamily="18" charset="0"/>
              <a:cs typeface="Times New Roman" panose="02020603050405020304" pitchFamily="18" charset="0"/>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812" y="5056909"/>
            <a:ext cx="3191265" cy="1705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1" y="5091916"/>
            <a:ext cx="3089564" cy="167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099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91" y="498764"/>
            <a:ext cx="8148927" cy="1306801"/>
          </a:xfrm>
        </p:spPr>
        <p:txBody>
          <a:bodyPr/>
          <a:lstStyle/>
          <a:p>
            <a:pPr lvl="0" defTabSz="457200">
              <a:spcBef>
                <a:spcPts val="1000"/>
              </a:spcBef>
            </a:pPr>
            <a:r>
              <a:rPr lang="en-IN" sz="2400" b="1" u="sng" spc="0" dirty="0">
                <a:solidFill>
                  <a:schemeClr val="tx1"/>
                </a:solidFill>
                <a:latin typeface="Times New Roman" panose="02020603050405020304" pitchFamily="18" charset="0"/>
                <a:cs typeface="Times New Roman" panose="02020603050405020304" pitchFamily="18" charset="0"/>
              </a:rPr>
              <a:t>Bus Stops at the </a:t>
            </a:r>
            <a:r>
              <a:rPr lang="en-IN" sz="2400" b="1" u="sng" spc="0" dirty="0" smtClean="0">
                <a:solidFill>
                  <a:schemeClr val="tx1"/>
                </a:solidFill>
                <a:latin typeface="Times New Roman" panose="02020603050405020304" pitchFamily="18" charset="0"/>
                <a:cs typeface="Times New Roman" panose="02020603050405020304" pitchFamily="18" charset="0"/>
              </a:rPr>
              <a:t>Junction: </a:t>
            </a:r>
            <a:r>
              <a:rPr lang="en-IN" sz="1800" spc="0" dirty="0" smtClean="0">
                <a:solidFill>
                  <a:prstClr val="black">
                    <a:lumMod val="75000"/>
                    <a:lumOff val="25000"/>
                  </a:prstClr>
                </a:solidFill>
                <a:latin typeface="Times New Roman" panose="02020603050405020304" pitchFamily="18" charset="0"/>
                <a:ea typeface="+mn-ea"/>
                <a:cs typeface="Times New Roman" panose="02020603050405020304" pitchFamily="18" charset="0"/>
              </a:rPr>
              <a:t>Bus </a:t>
            </a:r>
            <a:r>
              <a:rPr lang="en-IN" sz="1800" spc="0" dirty="0">
                <a:solidFill>
                  <a:prstClr val="black">
                    <a:lumMod val="75000"/>
                    <a:lumOff val="25000"/>
                  </a:prstClr>
                </a:solidFill>
                <a:latin typeface="Times New Roman" panose="02020603050405020304" pitchFamily="18" charset="0"/>
                <a:ea typeface="+mn-ea"/>
                <a:cs typeface="Times New Roman" panose="02020603050405020304" pitchFamily="18" charset="0"/>
              </a:rPr>
              <a:t>stops near or at Junction again will be the main reason for the traffic congestion. It effects the traffic signal timings near the Junction.</a:t>
            </a:r>
            <a:br>
              <a:rPr lang="en-IN" sz="1800" spc="0" dirty="0">
                <a:solidFill>
                  <a:prstClr val="black">
                    <a:lumMod val="75000"/>
                    <a:lumOff val="25000"/>
                  </a:prstClr>
                </a:solidFill>
                <a:latin typeface="Times New Roman" panose="02020603050405020304" pitchFamily="18" charset="0"/>
                <a:ea typeface="+mn-ea"/>
                <a:cs typeface="Times New Roman" panose="02020603050405020304" pitchFamily="18" charset="0"/>
              </a:rPr>
            </a:br>
            <a:r>
              <a:rPr lang="en-IN" sz="1800" spc="0" dirty="0">
                <a:solidFill>
                  <a:prstClr val="black">
                    <a:lumMod val="75000"/>
                    <a:lumOff val="25000"/>
                  </a:prstClr>
                </a:solidFill>
                <a:latin typeface="Times New Roman" panose="02020603050405020304" pitchFamily="18" charset="0"/>
                <a:ea typeface="+mn-ea"/>
                <a:cs typeface="Times New Roman" panose="02020603050405020304" pitchFamily="18" charset="0"/>
              </a:rPr>
              <a:t>Location: Bangalore University Gate and Rajarajeshwari Arch (Gopalan Arcade Mall).</a:t>
            </a:r>
            <a:br>
              <a:rPr lang="en-IN" sz="1800" spc="0" dirty="0">
                <a:solidFill>
                  <a:prstClr val="black">
                    <a:lumMod val="75000"/>
                    <a:lumOff val="25000"/>
                  </a:prstClr>
                </a:solidFill>
                <a:latin typeface="Times New Roman" panose="02020603050405020304" pitchFamily="18" charset="0"/>
                <a:ea typeface="+mn-ea"/>
                <a:cs typeface="Times New Roman" panose="02020603050405020304" pitchFamily="18" charset="0"/>
              </a:rPr>
            </a:br>
            <a:r>
              <a:rPr lang="en-IN" sz="1400" spc="0" dirty="0">
                <a:solidFill>
                  <a:prstClr val="black">
                    <a:lumMod val="75000"/>
                    <a:lumOff val="25000"/>
                  </a:prstClr>
                </a:solidFill>
                <a:latin typeface="Times New Roman" panose="02020603050405020304" pitchFamily="18" charset="0"/>
                <a:ea typeface="+mn-ea"/>
                <a:cs typeface="Times New Roman" panose="02020603050405020304" pitchFamily="18" charset="0"/>
              </a:rPr>
              <a:t/>
            </a:r>
            <a:br>
              <a:rPr lang="en-IN" sz="1400" spc="0" dirty="0">
                <a:solidFill>
                  <a:prstClr val="black">
                    <a:lumMod val="75000"/>
                    <a:lumOff val="25000"/>
                  </a:prstClr>
                </a:solidFill>
                <a:latin typeface="Times New Roman" panose="02020603050405020304" pitchFamily="18" charset="0"/>
                <a:ea typeface="+mn-ea"/>
                <a:cs typeface="Times New Roman" panose="02020603050405020304" pitchFamily="18" charset="0"/>
              </a:rPr>
            </a:br>
            <a:endParaRPr lang="en-IN"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818" y="1465065"/>
            <a:ext cx="3680970" cy="173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511" y="1499003"/>
            <a:ext cx="3671458" cy="181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1173" y="3408714"/>
            <a:ext cx="8423563" cy="1174681"/>
          </a:xfrm>
          <a:prstGeom prst="rect">
            <a:avLst/>
          </a:prstGeom>
        </p:spPr>
        <p:txBody>
          <a:bodyPr wrap="square">
            <a:spAutoFit/>
          </a:bodyPr>
          <a:lstStyle/>
          <a:p>
            <a:pPr lvl="0" defTabSz="457200">
              <a:spcBef>
                <a:spcPts val="1000"/>
              </a:spcBef>
              <a:buClr>
                <a:srgbClr val="90C226"/>
              </a:buClr>
              <a:buSzPct val="80000"/>
            </a:pPr>
            <a:r>
              <a:rPr lang="en-IN" sz="2400" b="1" u="sng" dirty="0">
                <a:latin typeface="Times New Roman" panose="02020603050405020304" pitchFamily="18" charset="0"/>
                <a:cs typeface="Times New Roman" panose="02020603050405020304" pitchFamily="18" charset="0"/>
              </a:rPr>
              <a:t>Bus Stops on Bus </a:t>
            </a:r>
            <a:r>
              <a:rPr lang="en-IN" sz="2400" b="1" u="sng" dirty="0" smtClean="0">
                <a:latin typeface="Times New Roman" panose="02020603050405020304" pitchFamily="18" charset="0"/>
                <a:cs typeface="Times New Roman" panose="02020603050405020304" pitchFamily="18" charset="0"/>
              </a:rPr>
              <a:t>Bay:</a:t>
            </a:r>
            <a:r>
              <a:rPr lang="en-IN" sz="2400" b="1" u="sng" dirty="0" smtClean="0">
                <a:solidFill>
                  <a:srgbClr val="92D050"/>
                </a:solidFill>
                <a:latin typeface="Times New Roman" panose="02020603050405020304" pitchFamily="18" charset="0"/>
                <a:cs typeface="Times New Roman" panose="02020603050405020304" pitchFamily="18" charset="0"/>
              </a:rPr>
              <a:t> </a:t>
            </a:r>
            <a:r>
              <a:rPr lang="en-IN" sz="1900" dirty="0" smtClean="0">
                <a:solidFill>
                  <a:prstClr val="black">
                    <a:lumMod val="75000"/>
                    <a:lumOff val="25000"/>
                  </a:prstClr>
                </a:solidFill>
                <a:latin typeface="Times New Roman" panose="02020603050405020304" pitchFamily="18" charset="0"/>
                <a:cs typeface="Times New Roman" panose="02020603050405020304" pitchFamily="18" charset="0"/>
              </a:rPr>
              <a:t>Bus </a:t>
            </a:r>
            <a:r>
              <a:rPr lang="en-IN" sz="1900" dirty="0">
                <a:solidFill>
                  <a:prstClr val="black">
                    <a:lumMod val="75000"/>
                    <a:lumOff val="25000"/>
                  </a:prstClr>
                </a:solidFill>
                <a:latin typeface="Times New Roman" panose="02020603050405020304" pitchFamily="18" charset="0"/>
                <a:cs typeface="Times New Roman" panose="02020603050405020304" pitchFamily="18" charset="0"/>
              </a:rPr>
              <a:t>Bay is a designated spot on the side of a road where buses may pull out of the traffic flow to pick up and drop off passengers</a:t>
            </a:r>
            <a:r>
              <a:rPr lang="en-IN" sz="1900" dirty="0" smtClean="0">
                <a:solidFill>
                  <a:prstClr val="black">
                    <a:lumMod val="75000"/>
                    <a:lumOff val="25000"/>
                  </a:prstClr>
                </a:solidFill>
                <a:latin typeface="Times New Roman" panose="02020603050405020304" pitchFamily="18" charset="0"/>
                <a:cs typeface="Times New Roman" panose="02020603050405020304" pitchFamily="18" charset="0"/>
              </a:rPr>
              <a:t>.</a:t>
            </a:r>
          </a:p>
          <a:p>
            <a:pPr lvl="0" defTabSz="457200">
              <a:spcBef>
                <a:spcPts val="1000"/>
              </a:spcBef>
              <a:buClr>
                <a:srgbClr val="90C226"/>
              </a:buClr>
              <a:buSzPct val="80000"/>
            </a:pPr>
            <a:r>
              <a:rPr lang="en-IN" sz="1900" dirty="0" smtClean="0">
                <a:solidFill>
                  <a:prstClr val="black">
                    <a:lumMod val="75000"/>
                    <a:lumOff val="25000"/>
                  </a:prstClr>
                </a:solidFill>
                <a:latin typeface="Times New Roman" panose="02020603050405020304" pitchFamily="18" charset="0"/>
                <a:cs typeface="Times New Roman" panose="02020603050405020304" pitchFamily="18" charset="0"/>
              </a:rPr>
              <a:t> </a:t>
            </a:r>
            <a:r>
              <a:rPr lang="en-IN" sz="1900" dirty="0">
                <a:solidFill>
                  <a:prstClr val="black">
                    <a:lumMod val="75000"/>
                    <a:lumOff val="25000"/>
                  </a:prstClr>
                </a:solidFill>
                <a:latin typeface="Times New Roman" panose="02020603050405020304" pitchFamily="18" charset="0"/>
                <a:cs typeface="Times New Roman" panose="02020603050405020304" pitchFamily="18" charset="0"/>
              </a:rPr>
              <a:t>Location: Kengeri Satellite (Depot) and R V College.</a:t>
            </a:r>
            <a:endParaRPr lang="en-IN" sz="19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491" y="4738255"/>
            <a:ext cx="3826310" cy="1994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510" y="4738255"/>
            <a:ext cx="3671459" cy="194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3372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28" y="288493"/>
            <a:ext cx="7620000" cy="1143000"/>
          </a:xfrm>
        </p:spPr>
        <p:txBody>
          <a:bodyPr/>
          <a:lstStyle/>
          <a:p>
            <a:r>
              <a:rPr lang="en-US" sz="2000" b="1" spc="0" dirty="0">
                <a:solidFill>
                  <a:schemeClr val="tx1"/>
                </a:solidFill>
                <a:latin typeface="Times New Roman" panose="02020603050405020304" pitchFamily="18" charset="0"/>
                <a:cs typeface="Times New Roman" panose="02020603050405020304" pitchFamily="18" charset="0"/>
              </a:rPr>
              <a:t>PCU Factors for Various Types of Vehicles on Urban </a:t>
            </a:r>
            <a:r>
              <a:rPr lang="en-US" sz="2000" b="1" spc="0" dirty="0" smtClean="0">
                <a:solidFill>
                  <a:schemeClr val="tx1"/>
                </a:solidFill>
                <a:latin typeface="Times New Roman" panose="02020603050405020304" pitchFamily="18" charset="0"/>
                <a:cs typeface="Times New Roman" panose="02020603050405020304" pitchFamily="18" charset="0"/>
              </a:rPr>
              <a:t>Road</a:t>
            </a:r>
            <a:br>
              <a:rPr lang="en-US" sz="2000" b="1" spc="0" dirty="0" smtClean="0">
                <a:solidFill>
                  <a:schemeClr val="tx1"/>
                </a:solidFill>
                <a:latin typeface="Times New Roman" panose="02020603050405020304" pitchFamily="18" charset="0"/>
                <a:cs typeface="Times New Roman" panose="02020603050405020304" pitchFamily="18" charset="0"/>
              </a:rPr>
            </a:br>
            <a:r>
              <a:rPr lang="en-US" sz="2000" b="1" spc="0" dirty="0">
                <a:solidFill>
                  <a:schemeClr val="tx1"/>
                </a:solidFill>
                <a:latin typeface="Times New Roman" panose="02020603050405020304" pitchFamily="18" charset="0"/>
                <a:cs typeface="Times New Roman" panose="02020603050405020304" pitchFamily="18" charset="0"/>
              </a:rPr>
              <a:t> </a:t>
            </a:r>
            <a:r>
              <a:rPr lang="en-US" sz="2000" b="1" spc="0" dirty="0" smtClean="0">
                <a:solidFill>
                  <a:schemeClr val="tx1"/>
                </a:solidFill>
                <a:latin typeface="Times New Roman" panose="02020603050405020304" pitchFamily="18" charset="0"/>
                <a:cs typeface="Times New Roman" panose="02020603050405020304" pitchFamily="18" charset="0"/>
              </a:rPr>
              <a:t>                                   As </a:t>
            </a:r>
            <a:r>
              <a:rPr lang="en-US" sz="2000" b="1" spc="0" dirty="0">
                <a:solidFill>
                  <a:schemeClr val="tx1"/>
                </a:solidFill>
                <a:latin typeface="Times New Roman" panose="02020603050405020304" pitchFamily="18" charset="0"/>
                <a:cs typeface="Times New Roman" panose="02020603050405020304" pitchFamily="18" charset="0"/>
              </a:rPr>
              <a:t>per IRC:106-1990</a:t>
            </a:r>
            <a:endParaRPr lang="en-IN" dirty="0">
              <a:solidFill>
                <a:schemeClr val="tx1"/>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436" y="1779130"/>
            <a:ext cx="8125691" cy="1034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2976851"/>
            <a:ext cx="8146472"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744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101</TotalTime>
  <Words>1061</Words>
  <Application>Microsoft Office PowerPoint</Application>
  <PresentationFormat>On-screen Show (4:3)</PresentationFormat>
  <Paragraphs>281</Paragraphs>
  <Slides>37</Slides>
  <Notes>1</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Adjacency</vt:lpstr>
      <vt:lpstr>RAJARAJESHWARI  COLLEGE  OF ENGINEERING</vt:lpstr>
      <vt:lpstr>PowerPoint Presentation</vt:lpstr>
      <vt:lpstr> INTRODUCTION</vt:lpstr>
      <vt:lpstr>OBJECTIVES</vt:lpstr>
      <vt:lpstr>PowerPoint Presentation</vt:lpstr>
      <vt:lpstr>STUDY AREA SELECTION: The Location of  study area is from Rajarajeshwari Dental college (Ramohalli Cross) to Rajarajeshwari Gate (Gopalan Mall). </vt:lpstr>
      <vt:lpstr>INVENTORY OF BUS STOPS Bus Stops on On-Road:When the Buses stops on the On Road Bus stops in order to board or alight the passengers, following vehicles are forced to slow down their speed due to decreased lane width.  Location: Anchepalya, RRMCH and Check Post Bus Stop.</vt:lpstr>
      <vt:lpstr>Bus Stops at the Junction: Bus stops near or at Junction again will be the main reason for the traffic congestion. It effects the traffic signal timings near the Junction. Location: Bangalore University Gate and Rajarajeshwari Arch (Gopalan Arcade Mall).  </vt:lpstr>
      <vt:lpstr>PCU Factors for Various Types of Vehicles on Urban Road                                     As per IRC:106-1990</vt:lpstr>
      <vt:lpstr>PowerPoint Presentation</vt:lpstr>
      <vt:lpstr>PowerPoint Presentation</vt:lpstr>
      <vt:lpstr>PowerPoint Presentation</vt:lpstr>
      <vt:lpstr>Traffic Survey Conducted by Us</vt:lpstr>
      <vt:lpstr>PowerPoint Presentation</vt:lpstr>
      <vt:lpstr>  CONGESTION INDEX  </vt:lpstr>
      <vt:lpstr>PowerPoint Presentation</vt:lpstr>
      <vt:lpstr>PowerPoint Presentation</vt:lpstr>
      <vt:lpstr>PowerPoint Presentation</vt:lpstr>
      <vt:lpstr>INVENTORY OF BUS STOPS</vt:lpstr>
      <vt:lpstr>BUS STOP DETAILS</vt:lpstr>
      <vt:lpstr>SPOT SPEED STUDY AT IDEAL BUS STOP (RV COLLEGE BUS STOP)</vt:lpstr>
      <vt:lpstr>SPEED FLOW AT RV COLLEGE BUS STOP </vt:lpstr>
      <vt:lpstr>MODAL SPEED AT RV COLLEGE BUS STOPS</vt:lpstr>
      <vt:lpstr>SPOT SPEED AT IDEAL BUS STOP (KENGERI TTMC BUS STOP)</vt:lpstr>
      <vt:lpstr>SPEED FLOW AT KENGERI TTMC</vt:lpstr>
      <vt:lpstr>MODAL SPEED AT NEAR KENGERI TTMC </vt:lpstr>
      <vt:lpstr>SPOT SPEED AT  NON IDEAL BUS STOP  KENGERI POLICE STATION</vt:lpstr>
      <vt:lpstr>SPEED FLOW AT NON IDEAL BUS STOPS ( KENGERI POLICE STATION )</vt:lpstr>
      <vt:lpstr>MODAL SPEED AT KENGERI POLICE STATION</vt:lpstr>
      <vt:lpstr>SPOT SPEED AT  NON IDEAL BUS STOP (BANGALORE UNIVERSITY)</vt:lpstr>
      <vt:lpstr>SPEED FLOW AT BANGALORE UNIVERSITY</vt:lpstr>
      <vt:lpstr>MODAL SPEED AT BANGALORE UNIVERSITY</vt:lpstr>
      <vt:lpstr>Comparison between ideal bus stops and other bus stops</vt:lpstr>
      <vt:lpstr>PowerPoint Presentation</vt:lpstr>
      <vt:lpstr>RESULTS</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SRI VENKATESHWARA COLLEGE OF          ENGINEERING VIDYANAGAR, BENGALURU-562157</dc:title>
  <dc:creator>Abhishek Abhi</dc:creator>
  <cp:lastModifiedBy>ADMIN</cp:lastModifiedBy>
  <cp:revision>12</cp:revision>
  <dcterms:modified xsi:type="dcterms:W3CDTF">2021-08-11T17:18:21Z</dcterms:modified>
</cp:coreProperties>
</file>